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4"/>
  </p:notesMasterIdLst>
  <p:sldIdLst>
    <p:sldId id="261" r:id="rId2"/>
    <p:sldId id="258" r:id="rId3"/>
    <p:sldId id="265" r:id="rId4"/>
    <p:sldId id="266" r:id="rId5"/>
    <p:sldId id="276" r:id="rId6"/>
    <p:sldId id="292" r:id="rId7"/>
    <p:sldId id="268" r:id="rId8"/>
    <p:sldId id="277" r:id="rId9"/>
    <p:sldId id="283" r:id="rId10"/>
    <p:sldId id="291" r:id="rId11"/>
    <p:sldId id="290" r:id="rId12"/>
    <p:sldId id="269" r:id="rId13"/>
    <p:sldId id="271" r:id="rId14"/>
    <p:sldId id="279" r:id="rId15"/>
    <p:sldId id="280" r:id="rId16"/>
    <p:sldId id="281" r:id="rId17"/>
    <p:sldId id="282" r:id="rId18"/>
    <p:sldId id="285" r:id="rId19"/>
    <p:sldId id="286" r:id="rId20"/>
    <p:sldId id="287" r:id="rId21"/>
    <p:sldId id="288" r:id="rId22"/>
    <p:sldId id="273" r:id="rId23"/>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A91665-AAAE-5B42-BD75-8F525825AAF0}">
          <p14:sldIdLst>
            <p14:sldId id="261"/>
            <p14:sldId id="258"/>
            <p14:sldId id="265"/>
            <p14:sldId id="266"/>
            <p14:sldId id="276"/>
            <p14:sldId id="292"/>
          </p14:sldIdLst>
        </p14:section>
        <p14:section name="ㅂㄹ" id="{584D0CC5-22EF-DC46-9C0F-0153C069D64F}">
          <p14:sldIdLst>
            <p14:sldId id="268"/>
            <p14:sldId id="277"/>
            <p14:sldId id="283"/>
            <p14:sldId id="291"/>
            <p14:sldId id="290"/>
            <p14:sldId id="269"/>
            <p14:sldId id="271"/>
            <p14:sldId id="279"/>
            <p14:sldId id="280"/>
            <p14:sldId id="281"/>
            <p14:sldId id="282"/>
            <p14:sldId id="285"/>
            <p14:sldId id="286"/>
            <p14:sldId id="287"/>
            <p14:sldId id="288"/>
          </p14:sldIdLst>
        </p14:section>
        <p14:section name="ㄱㄹ" id="{FE92FD76-6A46-3A4E-A449-2DF88AEB3469}">
          <p14:sldIdLst>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44"/>
    <p:restoredTop sz="96335"/>
  </p:normalViewPr>
  <p:slideViewPr>
    <p:cSldViewPr snapToGrid="0">
      <p:cViewPr>
        <p:scale>
          <a:sx n="140" d="100"/>
          <a:sy n="140" d="100"/>
        </p:scale>
        <p:origin x="3136" y="1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60" d="100"/>
          <a:sy n="160" d="100"/>
        </p:scale>
        <p:origin x="4416"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C5ECE-8D41-F44E-9BEC-57A9A35FF96F}" type="datetimeFigureOut">
              <a:rPr lang="en-KR" smtClean="0"/>
              <a:t>11/2/23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B2F57-2C9C-0140-B65C-6AD4CCD79DC6}" type="slidenum">
              <a:rPr lang="en-KR" smtClean="0"/>
              <a:t>‹#›</a:t>
            </a:fld>
            <a:endParaRPr lang="en-KR"/>
          </a:p>
        </p:txBody>
      </p:sp>
    </p:spTree>
    <p:extLst>
      <p:ext uri="{BB962C8B-B14F-4D97-AF65-F5344CB8AC3E}">
        <p14:creationId xmlns:p14="http://schemas.microsoft.com/office/powerpoint/2010/main" val="169541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E97B2F57-2C9C-0140-B65C-6AD4CCD79DC6}" type="slidenum">
              <a:rPr lang="en-KR" smtClean="0"/>
              <a:t>5</a:t>
            </a:fld>
            <a:endParaRPr lang="en-KR"/>
          </a:p>
        </p:txBody>
      </p:sp>
    </p:spTree>
    <p:extLst>
      <p:ext uri="{BB962C8B-B14F-4D97-AF65-F5344CB8AC3E}">
        <p14:creationId xmlns:p14="http://schemas.microsoft.com/office/powerpoint/2010/main" val="63332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E97B2F57-2C9C-0140-B65C-6AD4CCD79DC6}" type="slidenum">
              <a:rPr lang="en-KR" smtClean="0"/>
              <a:t>6</a:t>
            </a:fld>
            <a:endParaRPr lang="en-KR"/>
          </a:p>
        </p:txBody>
      </p:sp>
    </p:spTree>
    <p:extLst>
      <p:ext uri="{BB962C8B-B14F-4D97-AF65-F5344CB8AC3E}">
        <p14:creationId xmlns:p14="http://schemas.microsoft.com/office/powerpoint/2010/main" val="331610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E97B2F57-2C9C-0140-B65C-6AD4CCD79DC6}" type="slidenum">
              <a:rPr lang="en-KR" smtClean="0"/>
              <a:t>14</a:t>
            </a:fld>
            <a:endParaRPr lang="en-KR"/>
          </a:p>
        </p:txBody>
      </p:sp>
    </p:spTree>
    <p:extLst>
      <p:ext uri="{BB962C8B-B14F-4D97-AF65-F5344CB8AC3E}">
        <p14:creationId xmlns:p14="http://schemas.microsoft.com/office/powerpoint/2010/main" val="1165522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6D87-118F-32F3-2DF1-516742301DA3}"/>
              </a:ext>
            </a:extLst>
          </p:cNvPr>
          <p:cNvSpPr>
            <a:spLocks noGrp="1"/>
          </p:cNvSpPr>
          <p:nvPr>
            <p:ph type="ctrTitle"/>
          </p:nvPr>
        </p:nvSpPr>
        <p:spPr>
          <a:xfrm>
            <a:off x="1524000" y="1122363"/>
            <a:ext cx="9144000" cy="2387600"/>
          </a:xfrm>
        </p:spPr>
        <p:txBody>
          <a:bodyPr anchor="b"/>
          <a:lstStyle>
            <a:lvl1pPr algn="ctr">
              <a:defRPr sz="6000">
                <a:latin typeface="Malgun Gothic" panose="020B0503020000020004" pitchFamily="34" charset="-127"/>
                <a:ea typeface="Malgun Gothic" panose="020B0503020000020004" pitchFamily="34" charset="-127"/>
              </a:defRPr>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C190491F-5100-86C0-C445-6CFE6A5B10F5}"/>
              </a:ext>
            </a:extLst>
          </p:cNvPr>
          <p:cNvSpPr>
            <a:spLocks noGrp="1"/>
          </p:cNvSpPr>
          <p:nvPr>
            <p:ph type="subTitle" idx="1"/>
          </p:nvPr>
        </p:nvSpPr>
        <p:spPr>
          <a:xfrm>
            <a:off x="1524000" y="3602038"/>
            <a:ext cx="9144000" cy="1655762"/>
          </a:xfrm>
        </p:spPr>
        <p:txBody>
          <a:bodyPr/>
          <a:lstStyle>
            <a:lvl1pPr marL="0" indent="0" algn="ctr">
              <a:buNone/>
              <a:defRPr sz="2400">
                <a:latin typeface="Malgun Gothic" panose="020B0503020000020004" pitchFamily="34" charset="-127"/>
                <a:ea typeface="Malgun Gothic" panose="020B0503020000020004" pitchFamily="34"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7" name="Date Placeholder 3">
            <a:extLst>
              <a:ext uri="{FF2B5EF4-FFF2-40B4-BE49-F238E27FC236}">
                <a16:creationId xmlns:a16="http://schemas.microsoft.com/office/drawing/2014/main" id="{EBA567DB-CCD2-68F6-F982-1924ABE91A95}"/>
              </a:ext>
            </a:extLst>
          </p:cNvPr>
          <p:cNvSpPr>
            <a:spLocks noGrp="1"/>
          </p:cNvSpPr>
          <p:nvPr>
            <p:ph type="dt" sz="half" idx="10"/>
          </p:nvPr>
        </p:nvSpPr>
        <p:spPr>
          <a:xfrm>
            <a:off x="224028" y="6409368"/>
            <a:ext cx="2743200" cy="365125"/>
          </a:xfrm>
        </p:spPr>
        <p:txBody>
          <a:bodyPr/>
          <a:lstStyle>
            <a:lvl1pPr>
              <a:defRPr>
                <a:latin typeface="Malgun Gothic" panose="020B0503020000020004" pitchFamily="34" charset="-127"/>
                <a:ea typeface="Malgun Gothic" panose="020B0503020000020004" pitchFamily="34" charset="-127"/>
              </a:defRPr>
            </a:lvl1pPr>
          </a:lstStyle>
          <a:p>
            <a:fld id="{101C02B7-B296-0449-9AAA-7F0279A12D42}" type="datetime4">
              <a:rPr lang="en-US" smtClean="0"/>
              <a:t>November 2, 2023</a:t>
            </a:fld>
            <a:endParaRPr lang="en-KR" dirty="0"/>
          </a:p>
        </p:txBody>
      </p:sp>
      <p:sp>
        <p:nvSpPr>
          <p:cNvPr id="8" name="Footer Placeholder 4">
            <a:extLst>
              <a:ext uri="{FF2B5EF4-FFF2-40B4-BE49-F238E27FC236}">
                <a16:creationId xmlns:a16="http://schemas.microsoft.com/office/drawing/2014/main" id="{5D2EA3C1-C4E7-148E-1244-D8BF56D2D15B}"/>
              </a:ext>
            </a:extLst>
          </p:cNvPr>
          <p:cNvSpPr>
            <a:spLocks noGrp="1"/>
          </p:cNvSpPr>
          <p:nvPr>
            <p:ph type="ftr" sz="quarter" idx="11"/>
          </p:nvPr>
        </p:nvSpPr>
        <p:spPr>
          <a:xfrm>
            <a:off x="4051554" y="6409367"/>
            <a:ext cx="4114800" cy="365125"/>
          </a:xfrm>
        </p:spPr>
        <p:txBody>
          <a:bodyPr/>
          <a:lstStyle>
            <a:lvl1pPr>
              <a:defRPr>
                <a:latin typeface="Malgun Gothic" panose="020B0503020000020004" pitchFamily="34" charset="-127"/>
                <a:ea typeface="Malgun Gothic" panose="020B0503020000020004" pitchFamily="34" charset="-127"/>
              </a:defRPr>
            </a:lvl1pPr>
          </a:lstStyle>
          <a:p>
            <a:r>
              <a:rPr lang="en-US"/>
              <a:t>Embedded AI LAB, INU</a:t>
            </a:r>
            <a:endParaRPr lang="en-KR" dirty="0"/>
          </a:p>
        </p:txBody>
      </p:sp>
      <p:sp>
        <p:nvSpPr>
          <p:cNvPr id="9" name="Slide Number Placeholder 5">
            <a:extLst>
              <a:ext uri="{FF2B5EF4-FFF2-40B4-BE49-F238E27FC236}">
                <a16:creationId xmlns:a16="http://schemas.microsoft.com/office/drawing/2014/main" id="{93642610-D476-0D27-DCEF-2D8DC55DE930}"/>
              </a:ext>
            </a:extLst>
          </p:cNvPr>
          <p:cNvSpPr>
            <a:spLocks noGrp="1"/>
          </p:cNvSpPr>
          <p:nvPr>
            <p:ph type="sldNum" sz="quarter" idx="12"/>
          </p:nvPr>
        </p:nvSpPr>
        <p:spPr>
          <a:xfrm>
            <a:off x="9224772" y="6409367"/>
            <a:ext cx="2743200" cy="365125"/>
          </a:xfrm>
        </p:spPr>
        <p:txBody>
          <a:bodyPr/>
          <a:lstStyle>
            <a:lvl1pPr>
              <a:defRPr>
                <a:latin typeface="Malgun Gothic" panose="020B0503020000020004" pitchFamily="34" charset="-127"/>
                <a:ea typeface="Malgun Gothic" panose="020B0503020000020004" pitchFamily="34" charset="-127"/>
              </a:defRPr>
            </a:lvl1pPr>
          </a:lstStyle>
          <a:p>
            <a:fld id="{4253088D-31C3-1E4B-B81E-E383EAC32679}" type="slidenum">
              <a:rPr lang="en-KR" smtClean="0"/>
              <a:pPr/>
              <a:t>‹#›</a:t>
            </a:fld>
            <a:r>
              <a:rPr lang="en-KR" dirty="0"/>
              <a:t> / </a:t>
            </a:r>
            <a:r>
              <a:rPr lang="en-US" altLang="ko-KR" dirty="0"/>
              <a:t>12</a:t>
            </a:r>
            <a:endParaRPr lang="en-KR" dirty="0"/>
          </a:p>
        </p:txBody>
      </p:sp>
    </p:spTree>
    <p:extLst>
      <p:ext uri="{BB962C8B-B14F-4D97-AF65-F5344CB8AC3E}">
        <p14:creationId xmlns:p14="http://schemas.microsoft.com/office/powerpoint/2010/main" val="236999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2361-561D-64AB-DA80-0240EFC89487}"/>
              </a:ext>
            </a:extLst>
          </p:cNvPr>
          <p:cNvSpPr>
            <a:spLocks noGrp="1"/>
          </p:cNvSpPr>
          <p:nvPr>
            <p:ph type="title"/>
          </p:nvPr>
        </p:nvSpPr>
        <p:spPr>
          <a:xfrm>
            <a:off x="224028" y="139954"/>
            <a:ext cx="11743944" cy="365125"/>
          </a:xfrm>
          <a:ln>
            <a:solidFill>
              <a:schemeClr val="tx1"/>
            </a:solidFill>
          </a:ln>
        </p:spPr>
        <p:txBody>
          <a:bodyPr>
            <a:noAutofit/>
          </a:bodyPr>
          <a:lstStyle>
            <a:lvl1pPr>
              <a:defRPr sz="2000" b="1">
                <a:latin typeface="Malgun Gothic" panose="020B0503020000020004" pitchFamily="34" charset="-127"/>
                <a:ea typeface="Malgun Gothic" panose="020B0503020000020004" pitchFamily="34" charset="-127"/>
              </a:defRPr>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E9EE2D4C-2F93-4245-9A01-2DF9615A54D8}"/>
              </a:ext>
            </a:extLst>
          </p:cNvPr>
          <p:cNvSpPr>
            <a:spLocks noGrp="1"/>
          </p:cNvSpPr>
          <p:nvPr>
            <p:ph idx="1"/>
          </p:nvPr>
        </p:nvSpPr>
        <p:spPr>
          <a:xfrm>
            <a:off x="224028" y="649224"/>
            <a:ext cx="5871972" cy="5527739"/>
          </a:xfrm>
        </p:spPr>
        <p:txBody>
          <a:bodyPr>
            <a:normAutofit/>
          </a:bodyPr>
          <a:lstStyle>
            <a:lvl1pPr>
              <a:lnSpc>
                <a:spcPct val="150000"/>
              </a:lnSpc>
              <a:defRPr sz="1600">
                <a:latin typeface="Malgun Gothic" panose="020B0503020000020004" pitchFamily="34" charset="-127"/>
                <a:ea typeface="Malgun Gothic" panose="020B0503020000020004" pitchFamily="34" charset="-127"/>
              </a:defRPr>
            </a:lvl1pPr>
            <a:lvl2pPr>
              <a:lnSpc>
                <a:spcPct val="150000"/>
              </a:lnSpc>
              <a:defRPr sz="1400">
                <a:latin typeface="Malgun Gothic" panose="020B0503020000020004" pitchFamily="34" charset="-127"/>
                <a:ea typeface="Malgun Gothic" panose="020B0503020000020004" pitchFamily="34" charset="-127"/>
              </a:defRPr>
            </a:lvl2pPr>
            <a:lvl3pPr>
              <a:lnSpc>
                <a:spcPct val="150000"/>
              </a:lnSpc>
              <a:defRPr sz="1200">
                <a:latin typeface="Malgun Gothic" panose="020B0503020000020004" pitchFamily="34" charset="-127"/>
                <a:ea typeface="Malgun Gothic" panose="020B0503020000020004" pitchFamily="34" charset="-127"/>
              </a:defRPr>
            </a:lvl3pPr>
            <a:lvl4pPr>
              <a:lnSpc>
                <a:spcPct val="150000"/>
              </a:lnSpc>
              <a:defRPr sz="1100">
                <a:latin typeface="Malgun Gothic" panose="020B0503020000020004" pitchFamily="34" charset="-127"/>
                <a:ea typeface="Malgun Gothic" panose="020B0503020000020004" pitchFamily="34" charset="-127"/>
              </a:defRPr>
            </a:lvl4pPr>
            <a:lvl5pPr>
              <a:lnSpc>
                <a:spcPct val="150000"/>
              </a:lnSpc>
              <a:defRPr sz="1100">
                <a:latin typeface="Malgun Gothic" panose="020B0503020000020004" pitchFamily="34" charset="-127"/>
                <a:ea typeface="Malgun Gothic" panose="020B0503020000020004" pitchFamily="34" charset="-12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1E7F1F5A-5292-1C89-15F8-FBD9B514D530}"/>
              </a:ext>
            </a:extLst>
          </p:cNvPr>
          <p:cNvSpPr>
            <a:spLocks noGrp="1"/>
          </p:cNvSpPr>
          <p:nvPr>
            <p:ph type="dt" sz="half" idx="10"/>
          </p:nvPr>
        </p:nvSpPr>
        <p:spPr>
          <a:xfrm>
            <a:off x="224028" y="6409368"/>
            <a:ext cx="2743200" cy="365125"/>
          </a:xfrm>
        </p:spPr>
        <p:txBody>
          <a:bodyPr/>
          <a:lstStyle>
            <a:lvl1pPr>
              <a:defRPr>
                <a:latin typeface="Malgun Gothic" panose="020B0503020000020004" pitchFamily="34" charset="-127"/>
                <a:ea typeface="Malgun Gothic" panose="020B0503020000020004" pitchFamily="34" charset="-127"/>
              </a:defRPr>
            </a:lvl1pPr>
          </a:lstStyle>
          <a:p>
            <a:fld id="{383892D7-A01C-594A-BC8C-D628A17546B3}" type="datetime4">
              <a:rPr lang="en-US" smtClean="0"/>
              <a:t>November 2, 2023</a:t>
            </a:fld>
            <a:endParaRPr lang="en-KR" dirty="0"/>
          </a:p>
        </p:txBody>
      </p:sp>
      <p:sp>
        <p:nvSpPr>
          <p:cNvPr id="5" name="Footer Placeholder 4">
            <a:extLst>
              <a:ext uri="{FF2B5EF4-FFF2-40B4-BE49-F238E27FC236}">
                <a16:creationId xmlns:a16="http://schemas.microsoft.com/office/drawing/2014/main" id="{B736021D-1529-AB02-FE82-0CC4962BEDF4}"/>
              </a:ext>
            </a:extLst>
          </p:cNvPr>
          <p:cNvSpPr>
            <a:spLocks noGrp="1"/>
          </p:cNvSpPr>
          <p:nvPr>
            <p:ph type="ftr" sz="quarter" idx="11"/>
          </p:nvPr>
        </p:nvSpPr>
        <p:spPr>
          <a:xfrm>
            <a:off x="4051554" y="6409367"/>
            <a:ext cx="4114800" cy="365125"/>
          </a:xfrm>
        </p:spPr>
        <p:txBody>
          <a:bodyPr/>
          <a:lstStyle>
            <a:lvl1pPr>
              <a:defRPr>
                <a:latin typeface="Malgun Gothic" panose="020B0503020000020004" pitchFamily="34" charset="-127"/>
                <a:ea typeface="Malgun Gothic" panose="020B0503020000020004" pitchFamily="34" charset="-127"/>
              </a:defRPr>
            </a:lvl1pPr>
          </a:lstStyle>
          <a:p>
            <a:r>
              <a:rPr lang="en-US"/>
              <a:t>Embedded AI LAB, INU</a:t>
            </a:r>
            <a:endParaRPr lang="en-KR" dirty="0"/>
          </a:p>
        </p:txBody>
      </p:sp>
      <p:sp>
        <p:nvSpPr>
          <p:cNvPr id="6" name="Slide Number Placeholder 5">
            <a:extLst>
              <a:ext uri="{FF2B5EF4-FFF2-40B4-BE49-F238E27FC236}">
                <a16:creationId xmlns:a16="http://schemas.microsoft.com/office/drawing/2014/main" id="{19B9F1B8-DC8D-7537-B97D-0CB33FAB9995}"/>
              </a:ext>
            </a:extLst>
          </p:cNvPr>
          <p:cNvSpPr>
            <a:spLocks noGrp="1"/>
          </p:cNvSpPr>
          <p:nvPr>
            <p:ph type="sldNum" sz="quarter" idx="12"/>
          </p:nvPr>
        </p:nvSpPr>
        <p:spPr>
          <a:xfrm>
            <a:off x="9224772" y="6409367"/>
            <a:ext cx="2743200" cy="365125"/>
          </a:xfrm>
        </p:spPr>
        <p:txBody>
          <a:bodyPr/>
          <a:lstStyle>
            <a:lvl1pPr>
              <a:defRPr>
                <a:latin typeface="Malgun Gothic" panose="020B0503020000020004" pitchFamily="34" charset="-127"/>
                <a:ea typeface="Malgun Gothic" panose="020B0503020000020004" pitchFamily="34" charset="-127"/>
              </a:defRPr>
            </a:lvl1pPr>
          </a:lstStyle>
          <a:p>
            <a:fld id="{4253088D-31C3-1E4B-B81E-E383EAC32679}" type="slidenum">
              <a:rPr lang="en-KR" smtClean="0"/>
              <a:pPr/>
              <a:t>‹#›</a:t>
            </a:fld>
            <a:r>
              <a:rPr lang="en-KR" dirty="0"/>
              <a:t> / </a:t>
            </a:r>
            <a:r>
              <a:rPr lang="en-US" altLang="ko-KR" dirty="0"/>
              <a:t>22</a:t>
            </a:r>
            <a:endParaRPr lang="en-KR" dirty="0"/>
          </a:p>
        </p:txBody>
      </p:sp>
    </p:spTree>
    <p:extLst>
      <p:ext uri="{BB962C8B-B14F-4D97-AF65-F5344CB8AC3E}">
        <p14:creationId xmlns:p14="http://schemas.microsoft.com/office/powerpoint/2010/main" val="24331117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8C8D9-2EA8-6901-4DE5-3647E8E199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2187D1C7-8CB2-5A0C-0FB8-1C21FA96D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062CD956-A804-19E3-CA29-C3415780B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algun Gothic" panose="020B0503020000020004" pitchFamily="34" charset="-127"/>
                <a:ea typeface="Malgun Gothic" panose="020B0503020000020004" pitchFamily="34" charset="-127"/>
              </a:defRPr>
            </a:lvl1pPr>
          </a:lstStyle>
          <a:p>
            <a:fld id="{0058EB45-A817-9341-9351-4F91F42E2575}" type="datetime4">
              <a:rPr lang="en-US" smtClean="0"/>
              <a:t>November 2, 2023</a:t>
            </a:fld>
            <a:endParaRPr lang="en-KR"/>
          </a:p>
        </p:txBody>
      </p:sp>
      <p:sp>
        <p:nvSpPr>
          <p:cNvPr id="5" name="Footer Placeholder 4">
            <a:extLst>
              <a:ext uri="{FF2B5EF4-FFF2-40B4-BE49-F238E27FC236}">
                <a16:creationId xmlns:a16="http://schemas.microsoft.com/office/drawing/2014/main" id="{7F0F030D-DB97-15D9-674C-8EF0C1541B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algun Gothic" panose="020B0503020000020004" pitchFamily="34" charset="-127"/>
                <a:ea typeface="Malgun Gothic" panose="020B0503020000020004" pitchFamily="34" charset="-127"/>
              </a:defRPr>
            </a:lvl1pPr>
          </a:lstStyle>
          <a:p>
            <a:r>
              <a:rPr lang="en-US"/>
              <a:t>Embedded AI LAB, INU</a:t>
            </a:r>
            <a:endParaRPr lang="en-KR" dirty="0"/>
          </a:p>
        </p:txBody>
      </p:sp>
      <p:sp>
        <p:nvSpPr>
          <p:cNvPr id="6" name="Slide Number Placeholder 5">
            <a:extLst>
              <a:ext uri="{FF2B5EF4-FFF2-40B4-BE49-F238E27FC236}">
                <a16:creationId xmlns:a16="http://schemas.microsoft.com/office/drawing/2014/main" id="{46D15D43-008F-2EC3-6FE2-20D1DB1AE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algun Gothic" panose="020B0503020000020004" pitchFamily="34" charset="-127"/>
                <a:ea typeface="Malgun Gothic" panose="020B0503020000020004" pitchFamily="34" charset="-127"/>
              </a:defRPr>
            </a:lvl1pPr>
          </a:lstStyle>
          <a:p>
            <a:fld id="{4253088D-31C3-1E4B-B81E-E383EAC32679}" type="slidenum">
              <a:rPr lang="en-KR" smtClean="0"/>
              <a:pPr/>
              <a:t>‹#›</a:t>
            </a:fld>
            <a:endParaRPr lang="en-KR"/>
          </a:p>
        </p:txBody>
      </p:sp>
    </p:spTree>
    <p:extLst>
      <p:ext uri="{BB962C8B-B14F-4D97-AF65-F5344CB8AC3E}">
        <p14:creationId xmlns:p14="http://schemas.microsoft.com/office/powerpoint/2010/main" val="1927413731"/>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p:txStyles>
    <p:titleStyle>
      <a:lvl1pPr algn="l" defTabSz="914400" rtl="0" eaLnBrk="1" latinLnBrk="0" hangingPunct="1">
        <a:lnSpc>
          <a:spcPct val="90000"/>
        </a:lnSpc>
        <a:spcBef>
          <a:spcPct val="0"/>
        </a:spcBef>
        <a:buNone/>
        <a:defRPr sz="4400" kern="1200">
          <a:solidFill>
            <a:schemeClr val="tx1"/>
          </a:solidFill>
          <a:latin typeface="Malgun Gothic" panose="020B0503020000020004" pitchFamily="34" charset="-127"/>
          <a:ea typeface="Malgun Gothic" panose="020B0503020000020004" pitchFamily="34" charset="-12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algun Gothic" panose="020B0503020000020004" pitchFamily="34" charset="-127"/>
          <a:ea typeface="Malgun Gothic" panose="020B0503020000020004"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algun Gothic" panose="020B0503020000020004" pitchFamily="34" charset="-127"/>
          <a:ea typeface="Malgun Gothic" panose="020B0503020000020004"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algun Gothic" panose="020B0503020000020004" pitchFamily="34" charset="-127"/>
          <a:ea typeface="Malgun Gothic" panose="020B0503020000020004"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34" charset="-127"/>
          <a:ea typeface="Malgun Gothic" panose="020B0503020000020004"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algun Gothic" panose="020B0503020000020004" pitchFamily="34" charset="-127"/>
          <a:ea typeface="Malgun Gothic" panose="020B0503020000020004"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jiho264@inu.ac.k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6CF203-3BEF-1D7B-1A98-EFF05C0AD2EB}"/>
              </a:ext>
            </a:extLst>
          </p:cNvPr>
          <p:cNvSpPr>
            <a:spLocks noGrp="1"/>
          </p:cNvSpPr>
          <p:nvPr>
            <p:ph type="dt" sz="half" idx="10"/>
          </p:nvPr>
        </p:nvSpPr>
        <p:spPr/>
        <p:txBody>
          <a:bodyPr/>
          <a:lstStyle/>
          <a:p>
            <a:fld id="{2F48BA58-C35B-4C4C-BE23-04967E8FF604}" type="datetime4">
              <a:rPr lang="en-US" smtClean="0"/>
              <a:t>November 2, 2023</a:t>
            </a:fld>
            <a:endParaRPr lang="en-KR" dirty="0"/>
          </a:p>
        </p:txBody>
      </p:sp>
      <p:sp>
        <p:nvSpPr>
          <p:cNvPr id="5" name="Footer Placeholder 4">
            <a:extLst>
              <a:ext uri="{FF2B5EF4-FFF2-40B4-BE49-F238E27FC236}">
                <a16:creationId xmlns:a16="http://schemas.microsoft.com/office/drawing/2014/main" id="{EA1201A0-F9A1-C0E8-9CAA-6BC0B41844A9}"/>
              </a:ext>
            </a:extLst>
          </p:cNvPr>
          <p:cNvSpPr>
            <a:spLocks noGrp="1"/>
          </p:cNvSpPr>
          <p:nvPr>
            <p:ph type="ftr" sz="quarter" idx="11"/>
          </p:nvPr>
        </p:nvSpPr>
        <p:spPr/>
        <p:txBody>
          <a:bodyPr/>
          <a:lstStyle/>
          <a:p>
            <a:r>
              <a:rPr lang="en-US"/>
              <a:t>Embedded AI LAB, INU</a:t>
            </a:r>
            <a:endParaRPr lang="en-KR" dirty="0"/>
          </a:p>
        </p:txBody>
      </p:sp>
      <p:sp>
        <p:nvSpPr>
          <p:cNvPr id="8" name="TextBox 7">
            <a:extLst>
              <a:ext uri="{FF2B5EF4-FFF2-40B4-BE49-F238E27FC236}">
                <a16:creationId xmlns:a16="http://schemas.microsoft.com/office/drawing/2014/main" id="{1E4F83B9-2A8F-80B0-A434-7E64F8C51A1C}"/>
              </a:ext>
            </a:extLst>
          </p:cNvPr>
          <p:cNvSpPr txBox="1"/>
          <p:nvPr/>
        </p:nvSpPr>
        <p:spPr>
          <a:xfrm>
            <a:off x="1524000" y="769716"/>
            <a:ext cx="9143999" cy="646331"/>
          </a:xfrm>
          <a:prstGeom prst="rect">
            <a:avLst/>
          </a:prstGeom>
          <a:noFill/>
          <a:ln>
            <a:solidFill>
              <a:schemeClr val="tx1"/>
            </a:solidFill>
          </a:ln>
        </p:spPr>
        <p:txBody>
          <a:bodyPr wrap="square" rtlCol="0">
            <a:spAutoFit/>
          </a:bodyPr>
          <a:lstStyle/>
          <a:p>
            <a:pPr algn="ctr"/>
            <a:r>
              <a:rPr lang="en-KR" sz="3600" dirty="0">
                <a:latin typeface="Malgun Gothic" panose="020B0503020000020004" pitchFamily="34" charset="-127"/>
                <a:ea typeface="Malgun Gothic" panose="020B0503020000020004" pitchFamily="34" charset="-127"/>
              </a:rPr>
              <a:t>Seminar on Deep Learning Papers</a:t>
            </a:r>
          </a:p>
        </p:txBody>
      </p:sp>
      <p:sp>
        <p:nvSpPr>
          <p:cNvPr id="9" name="Subtitle 2">
            <a:extLst>
              <a:ext uri="{FF2B5EF4-FFF2-40B4-BE49-F238E27FC236}">
                <a16:creationId xmlns:a16="http://schemas.microsoft.com/office/drawing/2014/main" id="{B9E96A36-B60F-ED0E-C63A-819887D1CFBB}"/>
              </a:ext>
            </a:extLst>
          </p:cNvPr>
          <p:cNvSpPr txBox="1">
            <a:spLocks/>
          </p:cNvSpPr>
          <p:nvPr/>
        </p:nvSpPr>
        <p:spPr>
          <a:xfrm>
            <a:off x="1524000" y="4988689"/>
            <a:ext cx="9144000" cy="10995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algun Gothic" panose="020B0503020000020004" pitchFamily="34" charset="-127"/>
                <a:ea typeface="Malgun Gothic" panose="020B0503020000020004" pitchFamily="34" charset="-127"/>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algun Gothic" panose="020B0503020000020004" pitchFamily="34" charset="-127"/>
                <a:ea typeface="Malgun Gothic" panose="020B0503020000020004" pitchFamily="34" charset="-127"/>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algun Gothic" panose="020B0503020000020004" pitchFamily="34" charset="-127"/>
                <a:ea typeface="Malgun Gothic" panose="020B0503020000020004" pitchFamily="34" charset="-127"/>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algun Gothic" panose="020B0503020000020004" pitchFamily="34" charset="-127"/>
                <a:ea typeface="Malgun Gothic" panose="020B0503020000020004" pitchFamily="34" charset="-127"/>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algun Gothic" panose="020B0503020000020004" pitchFamily="34" charset="-127"/>
                <a:ea typeface="Malgun Gothic" panose="020B0503020000020004" pitchFamily="34" charset="-127"/>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sz="1600"/>
              <a:t>JIHO LEE (Undergraduate Student, Junior)</a:t>
            </a:r>
          </a:p>
          <a:p>
            <a:r>
              <a:rPr lang="en-US" altLang="ko-KR" sz="1600">
                <a:hlinkClick r:id="rId2"/>
              </a:rPr>
              <a:t>jiho264@inu.ac.kr</a:t>
            </a:r>
            <a:endParaRPr lang="en-US" altLang="ko-KR" sz="1600"/>
          </a:p>
          <a:p>
            <a:r>
              <a:rPr lang="en-US" altLang="ko-KR" sz="1600"/>
              <a:t>Dept. of Embedded-Systems Engineering, INU</a:t>
            </a:r>
            <a:endParaRPr lang="en-US" altLang="ko-KR" sz="1600" dirty="0"/>
          </a:p>
        </p:txBody>
      </p:sp>
      <p:sp>
        <p:nvSpPr>
          <p:cNvPr id="3" name="TextBox 2">
            <a:extLst>
              <a:ext uri="{FF2B5EF4-FFF2-40B4-BE49-F238E27FC236}">
                <a16:creationId xmlns:a16="http://schemas.microsoft.com/office/drawing/2014/main" id="{3CCED961-5EE0-A3F7-C923-E77511168E78}"/>
              </a:ext>
            </a:extLst>
          </p:cNvPr>
          <p:cNvSpPr txBox="1"/>
          <p:nvPr/>
        </p:nvSpPr>
        <p:spPr>
          <a:xfrm>
            <a:off x="5380098" y="4658494"/>
            <a:ext cx="1431802" cy="369332"/>
          </a:xfrm>
          <a:prstGeom prst="rect">
            <a:avLst/>
          </a:prstGeom>
          <a:noFill/>
        </p:spPr>
        <p:txBody>
          <a:bodyPr wrap="none" rtlCol="0">
            <a:spAutoFit/>
          </a:bodyPr>
          <a:lstStyle/>
          <a:p>
            <a:r>
              <a:rPr lang="en-US" dirty="0"/>
              <a:t>&lt;</a:t>
            </a:r>
            <a:r>
              <a:rPr lang="en-KR" dirty="0"/>
              <a:t>ICVR, 2016&gt;</a:t>
            </a:r>
          </a:p>
        </p:txBody>
      </p:sp>
      <p:pic>
        <p:nvPicPr>
          <p:cNvPr id="7" name="Picture 6">
            <a:extLst>
              <a:ext uri="{FF2B5EF4-FFF2-40B4-BE49-F238E27FC236}">
                <a16:creationId xmlns:a16="http://schemas.microsoft.com/office/drawing/2014/main" id="{D7EFD2A8-0892-7048-8AE6-D9FC10DCBE1A}"/>
              </a:ext>
            </a:extLst>
          </p:cNvPr>
          <p:cNvPicPr>
            <a:picLocks noChangeAspect="1"/>
          </p:cNvPicPr>
          <p:nvPr/>
        </p:nvPicPr>
        <p:blipFill>
          <a:blip r:embed="rId3"/>
          <a:stretch>
            <a:fillRect/>
          </a:stretch>
        </p:blipFill>
        <p:spPr>
          <a:xfrm>
            <a:off x="3441672" y="1617007"/>
            <a:ext cx="5308654" cy="2975389"/>
          </a:xfrm>
          <a:prstGeom prst="rect">
            <a:avLst/>
          </a:prstGeom>
          <a:ln>
            <a:solidFill>
              <a:schemeClr val="tx1"/>
            </a:solidFill>
          </a:ln>
        </p:spPr>
      </p:pic>
      <p:sp>
        <p:nvSpPr>
          <p:cNvPr id="11" name="Slide Number Placeholder 10">
            <a:extLst>
              <a:ext uri="{FF2B5EF4-FFF2-40B4-BE49-F238E27FC236}">
                <a16:creationId xmlns:a16="http://schemas.microsoft.com/office/drawing/2014/main" id="{8EC43278-0D10-8AF5-97D1-6EEA60B79CF5}"/>
              </a:ext>
            </a:extLst>
          </p:cNvPr>
          <p:cNvSpPr>
            <a:spLocks noGrp="1"/>
          </p:cNvSpPr>
          <p:nvPr>
            <p:ph type="sldNum" sz="quarter" idx="12"/>
          </p:nvPr>
        </p:nvSpPr>
        <p:spPr/>
        <p:txBody>
          <a:bodyPr/>
          <a:lstStyle/>
          <a:p>
            <a:fld id="{4253088D-31C3-1E4B-B81E-E383EAC32679}" type="slidenum">
              <a:rPr lang="en-KR" smtClean="0"/>
              <a:pPr/>
              <a:t>1</a:t>
            </a:fld>
            <a:r>
              <a:rPr lang="en-KR"/>
              <a:t> / </a:t>
            </a:r>
            <a:r>
              <a:rPr lang="en-US" altLang="ko-KR"/>
              <a:t>12</a:t>
            </a:r>
            <a:endParaRPr lang="en-KR" dirty="0"/>
          </a:p>
        </p:txBody>
      </p:sp>
    </p:spTree>
    <p:extLst>
      <p:ext uri="{BB962C8B-B14F-4D97-AF65-F5344CB8AC3E}">
        <p14:creationId xmlns:p14="http://schemas.microsoft.com/office/powerpoint/2010/main" val="1744848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6378996" cy="5527739"/>
          </a:xfrm>
        </p:spPr>
        <p:txBody>
          <a:bodyPr>
            <a:normAutofit/>
          </a:bodyPr>
          <a:lstStyle/>
          <a:p>
            <a:pPr>
              <a:buFont typeface="+mj-lt"/>
              <a:buAutoNum type="arabicPeriod"/>
            </a:pPr>
            <a:r>
              <a:rPr lang="en-US" altLang="ko-KR" dirty="0"/>
              <a:t>Deep Compression </a:t>
            </a:r>
            <a:r>
              <a:rPr lang="ko-KR" altLang="en-US" dirty="0"/>
              <a:t>구현 </a:t>
            </a:r>
          </a:p>
          <a:p>
            <a:pPr lvl="1">
              <a:buFont typeface="+mj-lt"/>
              <a:buAutoNum type="arabicPeriod" startAt="2"/>
            </a:pPr>
            <a:r>
              <a:rPr lang="en-US" dirty="0"/>
              <a:t>Trained Quantization and Weight Sharing</a:t>
            </a:r>
            <a:endParaRPr lang="en-US" altLang="ko-KR" dirty="0"/>
          </a:p>
          <a:p>
            <a:pPr marL="1200150" lvl="2" indent="-285750">
              <a:buFont typeface="+mj-lt"/>
              <a:buAutoNum type="arabicPeriod" startAt="2"/>
            </a:pPr>
            <a:r>
              <a:rPr lang="en-US" dirty="0"/>
              <a:t>Initialization of Shared Weight</a:t>
            </a:r>
            <a:r>
              <a:rPr lang="ko-KR" altLang="en-US" dirty="0"/>
              <a:t> </a:t>
            </a:r>
            <a:r>
              <a:rPr lang="en-US" altLang="ko-KR" dirty="0"/>
              <a:t>(1/2)</a:t>
            </a:r>
            <a:endParaRPr lang="en-US" dirty="0"/>
          </a:p>
          <a:p>
            <a:pPr marL="1657350" lvl="3" indent="-285750">
              <a:buFont typeface="+mj-lt"/>
              <a:buAutoNum type="arabicPeriod"/>
            </a:pPr>
            <a:r>
              <a:rPr lang="en-US" dirty="0"/>
              <a:t>Threshold </a:t>
            </a:r>
            <a:r>
              <a:rPr lang="ko-KR" altLang="en-US" dirty="0"/>
              <a:t>미만의 절댓값을 가진 </a:t>
            </a:r>
            <a:r>
              <a:rPr lang="en-US" dirty="0"/>
              <a:t>Weight</a:t>
            </a:r>
            <a:r>
              <a:rPr lang="ko-KR" altLang="en-US" dirty="0"/>
              <a:t>들을 모두 없앴기에 음수와 양수 영역에서 각각 </a:t>
            </a:r>
            <a:r>
              <a:rPr lang="en-US" dirty="0"/>
              <a:t>peak</a:t>
            </a:r>
            <a:r>
              <a:rPr lang="ko-KR" altLang="en-US" dirty="0"/>
              <a:t>가 관찰됨</a:t>
            </a:r>
            <a:r>
              <a:rPr lang="en-US" altLang="ko-KR" dirty="0"/>
              <a:t>. </a:t>
            </a:r>
            <a:endParaRPr lang="en-US" dirty="0"/>
          </a:p>
          <a:p>
            <a:pPr lvl="4">
              <a:buFont typeface="+mj-lt"/>
              <a:buAutoNum type="arabicPeriod"/>
            </a:pPr>
            <a:r>
              <a:rPr lang="en-US" dirty="0"/>
              <a:t>Forgy (random); Yellow Dot </a:t>
            </a:r>
          </a:p>
          <a:p>
            <a:pPr lvl="5"/>
            <a:r>
              <a:rPr lang="en-US" sz="1100" dirty="0"/>
              <a:t>Original Weight</a:t>
            </a:r>
            <a:r>
              <a:rPr lang="ko-KR" altLang="en-US" sz="1100" dirty="0"/>
              <a:t>집합에서 </a:t>
            </a:r>
            <a:r>
              <a:rPr lang="en-US" sz="1100" dirty="0"/>
              <a:t>k</a:t>
            </a:r>
            <a:r>
              <a:rPr lang="ko-KR" altLang="en-US" sz="1100" dirty="0"/>
              <a:t>개의 </a:t>
            </a:r>
            <a:r>
              <a:rPr lang="en-US" sz="1100" dirty="0"/>
              <a:t>observations</a:t>
            </a:r>
            <a:r>
              <a:rPr lang="ko-KR" altLang="en-US" sz="1100" dirty="0" err="1"/>
              <a:t>를</a:t>
            </a:r>
            <a:r>
              <a:rPr lang="ko-KR" altLang="en-US" sz="1100" dirty="0"/>
              <a:t> 무작위로 선택해</a:t>
            </a:r>
            <a:r>
              <a:rPr lang="en-US" altLang="ko-KR" sz="1100" dirty="0"/>
              <a:t>, </a:t>
            </a:r>
            <a:r>
              <a:rPr lang="ko-KR" altLang="en-US" sz="1100" dirty="0"/>
              <a:t>이를 </a:t>
            </a:r>
            <a:r>
              <a:rPr lang="en-US" sz="1100" dirty="0"/>
              <a:t>Centroid</a:t>
            </a:r>
            <a:r>
              <a:rPr lang="ko-KR" altLang="en-US" sz="1100" dirty="0"/>
              <a:t>의 값들로 선정함</a:t>
            </a:r>
            <a:r>
              <a:rPr lang="en-US" altLang="ko-KR" sz="1100" dirty="0"/>
              <a:t>.</a:t>
            </a:r>
          </a:p>
          <a:p>
            <a:pPr lvl="4">
              <a:buFont typeface="+mj-lt"/>
              <a:buAutoNum type="arabicPeriod"/>
            </a:pPr>
            <a:r>
              <a:rPr lang="en-US" dirty="0"/>
              <a:t>Density-based; Blue Dot </a:t>
            </a:r>
          </a:p>
          <a:p>
            <a:pPr lvl="5"/>
            <a:r>
              <a:rPr lang="en-US" sz="1100" b="1" dirty="0"/>
              <a:t>Y</a:t>
            </a:r>
            <a:r>
              <a:rPr lang="ko-KR" altLang="en-US" sz="1100" b="1" dirty="0"/>
              <a:t>축을 일정 간격으로 나누는 점선과 </a:t>
            </a:r>
            <a:r>
              <a:rPr lang="en-US" sz="1100" b="1" dirty="0"/>
              <a:t>PDF</a:t>
            </a:r>
            <a:r>
              <a:rPr lang="ko-KR" altLang="en-US" sz="1100" b="1" dirty="0"/>
              <a:t>의 교차지점에 </a:t>
            </a:r>
            <a:r>
              <a:rPr lang="ko-KR" altLang="en-US" sz="1100" dirty="0"/>
              <a:t>있는 값을 </a:t>
            </a:r>
            <a:r>
              <a:rPr lang="en-US" sz="1100" dirty="0"/>
              <a:t>Centroid </a:t>
            </a:r>
            <a:r>
              <a:rPr lang="ko-KR" altLang="en-US" sz="1100" dirty="0"/>
              <a:t>값으로 선정함</a:t>
            </a:r>
            <a:r>
              <a:rPr lang="en-US" altLang="ko-KR" sz="1100" dirty="0"/>
              <a:t>. </a:t>
            </a:r>
            <a:r>
              <a:rPr lang="en-US" sz="1100" dirty="0"/>
              <a:t>Shared Weight</a:t>
            </a:r>
            <a:r>
              <a:rPr lang="ko-KR" altLang="en-US" sz="1100" dirty="0"/>
              <a:t>들을 더 두 </a:t>
            </a:r>
            <a:r>
              <a:rPr lang="en-US" sz="1100" dirty="0"/>
              <a:t>peak</a:t>
            </a:r>
            <a:r>
              <a:rPr lang="ko-KR" altLang="en-US" sz="1100" dirty="0"/>
              <a:t>의 중심에 위치시킬 수 있지만</a:t>
            </a:r>
            <a:r>
              <a:rPr lang="en-US" altLang="ko-KR" sz="1100" dirty="0"/>
              <a:t>, </a:t>
            </a:r>
            <a:r>
              <a:rPr lang="en-US" sz="1100" dirty="0"/>
              <a:t>random </a:t>
            </a:r>
            <a:r>
              <a:rPr lang="ko-KR" altLang="en-US" sz="1100" dirty="0"/>
              <a:t>방법보다 분산이 큼</a:t>
            </a:r>
            <a:r>
              <a:rPr lang="en-US" altLang="ko-KR" sz="1100" dirty="0"/>
              <a:t>.</a:t>
            </a:r>
          </a:p>
          <a:p>
            <a:pPr lvl="4">
              <a:buFont typeface="+mj-lt"/>
              <a:buAutoNum type="arabicPeriod"/>
            </a:pPr>
            <a:r>
              <a:rPr lang="en-US" dirty="0"/>
              <a:t>Linear; Red Dot </a:t>
            </a:r>
          </a:p>
          <a:p>
            <a:pPr lvl="5"/>
            <a:r>
              <a:rPr lang="en-US" sz="1100" dirty="0"/>
              <a:t>Original Weight</a:t>
            </a:r>
            <a:r>
              <a:rPr lang="ko-KR" altLang="en-US" sz="1100" dirty="0"/>
              <a:t>의 </a:t>
            </a:r>
            <a:r>
              <a:rPr lang="en-US" altLang="ko-KR" sz="1100" b="1" dirty="0"/>
              <a:t>[</a:t>
            </a:r>
            <a:r>
              <a:rPr lang="en-US" sz="1100" b="1" dirty="0"/>
              <a:t>min, max] </a:t>
            </a:r>
            <a:r>
              <a:rPr lang="ko-KR" altLang="en-US" sz="1100" b="1" dirty="0"/>
              <a:t>범위에서 선형적</a:t>
            </a:r>
            <a:r>
              <a:rPr lang="ko-KR" altLang="en-US" sz="1100" dirty="0"/>
              <a:t>으로 </a:t>
            </a:r>
            <a:r>
              <a:rPr lang="en-US" sz="1100" dirty="0"/>
              <a:t>Shared Weight</a:t>
            </a:r>
            <a:r>
              <a:rPr lang="ko-KR" altLang="en-US" sz="1100" dirty="0"/>
              <a:t>들을 선정함</a:t>
            </a:r>
            <a:r>
              <a:rPr lang="en-US" altLang="ko-KR" sz="1100" dirty="0"/>
              <a:t>. </a:t>
            </a:r>
            <a:r>
              <a:rPr lang="en-US" sz="1100" dirty="0"/>
              <a:t>Original Weight</a:t>
            </a:r>
            <a:r>
              <a:rPr lang="ko-KR" altLang="en-US" sz="1100" dirty="0"/>
              <a:t>의 분포에 영향을 받지 않으며</a:t>
            </a:r>
            <a:r>
              <a:rPr lang="en-US" altLang="ko-KR" sz="1100" dirty="0"/>
              <a:t>, </a:t>
            </a:r>
            <a:r>
              <a:rPr lang="ko-KR" altLang="en-US" sz="1100" dirty="0"/>
              <a:t>분산이 가장 큰 모습을 보임</a:t>
            </a:r>
            <a:r>
              <a:rPr lang="en-US" altLang="ko-KR" sz="1100" dirty="0"/>
              <a:t>.</a:t>
            </a:r>
          </a:p>
          <a:p>
            <a:pPr lvl="3">
              <a:buFont typeface="+mj-lt"/>
              <a:buAutoNum type="arabicPeriod"/>
            </a:pPr>
            <a:endParaRPr lang="en-US" altLang="ko-KR" dirty="0"/>
          </a:p>
          <a:p>
            <a:pPr lvl="3">
              <a:buFont typeface="+mj-lt"/>
              <a:buAutoNum type="arabicPeriod"/>
            </a:pPr>
            <a:endParaRPr lang="en-US" altLang="ko-KR" dirty="0"/>
          </a:p>
          <a:p>
            <a:pPr marL="3943350" lvl="8" indent="-285750">
              <a:buFont typeface="+mj-lt"/>
              <a:buAutoNum type="arabicPeriod"/>
            </a:pPr>
            <a:endParaRPr lang="en-US" altLang="ko-KR" dirty="0"/>
          </a:p>
          <a:p>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4BB41B7D-6B7F-C749-9F57-2BB36B783C3A}"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a:t>Embedded AI LAB, INU</a:t>
            </a:r>
            <a:endParaRPr lang="en-KR" dirty="0"/>
          </a:p>
        </p:txBody>
      </p:sp>
      <p:pic>
        <p:nvPicPr>
          <p:cNvPr id="8" name="Picture 7">
            <a:extLst>
              <a:ext uri="{FF2B5EF4-FFF2-40B4-BE49-F238E27FC236}">
                <a16:creationId xmlns:a16="http://schemas.microsoft.com/office/drawing/2014/main" id="{5BF562A0-51EF-F27D-495B-A327C62A05F7}"/>
              </a:ext>
            </a:extLst>
          </p:cNvPr>
          <p:cNvPicPr>
            <a:picLocks noChangeAspect="1"/>
          </p:cNvPicPr>
          <p:nvPr/>
        </p:nvPicPr>
        <p:blipFill>
          <a:blip r:embed="rId2"/>
          <a:stretch>
            <a:fillRect/>
          </a:stretch>
        </p:blipFill>
        <p:spPr>
          <a:xfrm>
            <a:off x="7182161" y="739394"/>
            <a:ext cx="4412070" cy="2761855"/>
          </a:xfrm>
          <a:prstGeom prst="rect">
            <a:avLst/>
          </a:prstGeom>
          <a:ln>
            <a:solidFill>
              <a:schemeClr val="tx1"/>
            </a:solidFill>
          </a:ln>
        </p:spPr>
      </p:pic>
      <p:pic>
        <p:nvPicPr>
          <p:cNvPr id="9" name="Picture 8">
            <a:extLst>
              <a:ext uri="{FF2B5EF4-FFF2-40B4-BE49-F238E27FC236}">
                <a16:creationId xmlns:a16="http://schemas.microsoft.com/office/drawing/2014/main" id="{D7774F87-07DA-8874-A290-E12905D115BB}"/>
              </a:ext>
            </a:extLst>
          </p:cNvPr>
          <p:cNvPicPr>
            <a:picLocks noChangeAspect="1"/>
          </p:cNvPicPr>
          <p:nvPr/>
        </p:nvPicPr>
        <p:blipFill>
          <a:blip r:embed="rId3"/>
          <a:stretch>
            <a:fillRect/>
          </a:stretch>
        </p:blipFill>
        <p:spPr>
          <a:xfrm>
            <a:off x="7182161" y="3501249"/>
            <a:ext cx="4412070" cy="2915211"/>
          </a:xfrm>
          <a:prstGeom prst="rect">
            <a:avLst/>
          </a:prstGeom>
          <a:ln>
            <a:solidFill>
              <a:schemeClr val="tx1"/>
            </a:solidFill>
          </a:ln>
        </p:spPr>
      </p:pic>
      <p:pic>
        <p:nvPicPr>
          <p:cNvPr id="10" name="Picture 9">
            <a:extLst>
              <a:ext uri="{FF2B5EF4-FFF2-40B4-BE49-F238E27FC236}">
                <a16:creationId xmlns:a16="http://schemas.microsoft.com/office/drawing/2014/main" id="{ECC58EEC-3356-AFBE-6F36-B6735C094E3E}"/>
              </a:ext>
            </a:extLst>
          </p:cNvPr>
          <p:cNvPicPr>
            <a:picLocks noChangeAspect="1"/>
          </p:cNvPicPr>
          <p:nvPr/>
        </p:nvPicPr>
        <p:blipFill>
          <a:blip r:embed="rId4"/>
          <a:stretch>
            <a:fillRect/>
          </a:stretch>
        </p:blipFill>
        <p:spPr>
          <a:xfrm>
            <a:off x="1408545" y="5735245"/>
            <a:ext cx="5632939" cy="349131"/>
          </a:xfrm>
          <a:prstGeom prst="rect">
            <a:avLst/>
          </a:prstGeom>
          <a:ln>
            <a:solidFill>
              <a:schemeClr val="tx1"/>
            </a:solidFill>
          </a:ln>
        </p:spPr>
      </p:pic>
      <p:sp>
        <p:nvSpPr>
          <p:cNvPr id="13" name="Slide Number Placeholder 12">
            <a:extLst>
              <a:ext uri="{FF2B5EF4-FFF2-40B4-BE49-F238E27FC236}">
                <a16:creationId xmlns:a16="http://schemas.microsoft.com/office/drawing/2014/main" id="{7A10CA68-B41B-4950-BF3D-1A02ED9AAEC7}"/>
              </a:ext>
            </a:extLst>
          </p:cNvPr>
          <p:cNvSpPr>
            <a:spLocks noGrp="1"/>
          </p:cNvSpPr>
          <p:nvPr>
            <p:ph type="sldNum" sz="quarter" idx="12"/>
          </p:nvPr>
        </p:nvSpPr>
        <p:spPr/>
        <p:txBody>
          <a:bodyPr/>
          <a:lstStyle/>
          <a:p>
            <a:fld id="{4253088D-31C3-1E4B-B81E-E383EAC32679}" type="slidenum">
              <a:rPr lang="en-KR" smtClean="0"/>
              <a:pPr/>
              <a:t>10</a:t>
            </a:fld>
            <a:r>
              <a:rPr lang="en-KR"/>
              <a:t> / </a:t>
            </a:r>
            <a:r>
              <a:rPr lang="en-US" altLang="ko-KR"/>
              <a:t>22</a:t>
            </a:r>
            <a:endParaRPr lang="en-KR" dirty="0"/>
          </a:p>
        </p:txBody>
      </p:sp>
    </p:spTree>
    <p:extLst>
      <p:ext uri="{BB962C8B-B14F-4D97-AF65-F5344CB8AC3E}">
        <p14:creationId xmlns:p14="http://schemas.microsoft.com/office/powerpoint/2010/main" val="160199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11743943" cy="5527739"/>
          </a:xfrm>
        </p:spPr>
        <p:txBody>
          <a:bodyPr>
            <a:normAutofit/>
          </a:bodyPr>
          <a:lstStyle/>
          <a:p>
            <a:pPr>
              <a:buFont typeface="+mj-lt"/>
              <a:buAutoNum type="arabicPeriod"/>
            </a:pPr>
            <a:r>
              <a:rPr lang="en-US" altLang="ko-KR" dirty="0"/>
              <a:t>Deep Compression </a:t>
            </a:r>
            <a:r>
              <a:rPr lang="ko-KR" altLang="en-US" dirty="0"/>
              <a:t>구현 </a:t>
            </a:r>
          </a:p>
          <a:p>
            <a:pPr lvl="1">
              <a:buFont typeface="+mj-lt"/>
              <a:buAutoNum type="arabicPeriod" startAt="2"/>
            </a:pPr>
            <a:r>
              <a:rPr lang="en-US" dirty="0"/>
              <a:t>Trained Quantization and Weight Sharing</a:t>
            </a:r>
            <a:endParaRPr lang="en-US" altLang="ko-KR" dirty="0"/>
          </a:p>
          <a:p>
            <a:pPr marL="1200150" lvl="2" indent="-285750">
              <a:buFont typeface="+mj-lt"/>
              <a:buAutoNum type="arabicPeriod" startAt="2"/>
            </a:pPr>
            <a:r>
              <a:rPr lang="en-US" dirty="0"/>
              <a:t>Initialization of Shared Weight</a:t>
            </a:r>
            <a:r>
              <a:rPr lang="ko-KR" altLang="en-US" dirty="0"/>
              <a:t> </a:t>
            </a:r>
            <a:r>
              <a:rPr lang="en-US" altLang="ko-KR" dirty="0"/>
              <a:t>(1/2)</a:t>
            </a:r>
            <a:endParaRPr lang="en-US" dirty="0"/>
          </a:p>
          <a:p>
            <a:pPr lvl="3">
              <a:buFont typeface="+mj-lt"/>
              <a:buAutoNum type="arabicPeriod" startAt="2"/>
            </a:pPr>
            <a:r>
              <a:rPr lang="ko-KR" altLang="en-US" b="1" dirty="0"/>
              <a:t>절댓값이 큰 </a:t>
            </a:r>
            <a:r>
              <a:rPr lang="en-US" b="1" dirty="0"/>
              <a:t>Weight</a:t>
            </a:r>
            <a:r>
              <a:rPr lang="ko-KR" altLang="en-US" b="1" dirty="0"/>
              <a:t>는 절댓값이 작은 </a:t>
            </a:r>
            <a:r>
              <a:rPr lang="en-US" b="1" dirty="0"/>
              <a:t>Weight</a:t>
            </a:r>
            <a:r>
              <a:rPr lang="ko-KR" altLang="en-US" b="1" dirty="0"/>
              <a:t>보다 더 중요한 역할을 한다고 알려져 있음</a:t>
            </a:r>
            <a:r>
              <a:rPr lang="en-US" altLang="ko-KR" b="1" dirty="0"/>
              <a:t>. </a:t>
            </a:r>
          </a:p>
          <a:p>
            <a:pPr lvl="4"/>
            <a:r>
              <a:rPr lang="en-US" altLang="ko-KR" dirty="0"/>
              <a:t>[</a:t>
            </a:r>
            <a:r>
              <a:rPr lang="en-US" dirty="0"/>
              <a:t>Han, Song, Pool, Jeff, Tran, John, and Dally, William J. Learning both weights and connections for efficient neural networks. In </a:t>
            </a:r>
            <a:r>
              <a:rPr lang="en-US" i="1" dirty="0"/>
              <a:t>Advances in Neural Information Processing Systems</a:t>
            </a:r>
            <a:r>
              <a:rPr lang="en-US" dirty="0"/>
              <a:t>, 2015.]</a:t>
            </a:r>
          </a:p>
          <a:p>
            <a:pPr lvl="3">
              <a:buFont typeface="+mj-lt"/>
              <a:buAutoNum type="arabicPeriod" startAt="2"/>
            </a:pPr>
            <a:r>
              <a:rPr lang="ko-KR" altLang="en-US" dirty="0"/>
              <a:t>하지만</a:t>
            </a:r>
            <a:r>
              <a:rPr lang="en-US" altLang="ko-KR" dirty="0"/>
              <a:t>, </a:t>
            </a:r>
            <a:r>
              <a:rPr lang="en-US" dirty="0"/>
              <a:t>Random</a:t>
            </a:r>
            <a:r>
              <a:rPr lang="ko-KR" altLang="en-US" dirty="0"/>
              <a:t>과 </a:t>
            </a:r>
            <a:r>
              <a:rPr lang="en-US" dirty="0"/>
              <a:t>Density-based </a:t>
            </a:r>
            <a:r>
              <a:rPr lang="ko-KR" altLang="en-US" dirty="0"/>
              <a:t>방법에선 절댓값이 큰 </a:t>
            </a:r>
            <a:r>
              <a:rPr lang="en-US" dirty="0"/>
              <a:t>Weight</a:t>
            </a:r>
            <a:r>
              <a:rPr lang="ko-KR" altLang="en-US" dirty="0"/>
              <a:t>들이 소수에 불과함</a:t>
            </a:r>
            <a:r>
              <a:rPr lang="en-US" altLang="ko-KR" dirty="0"/>
              <a:t>. </a:t>
            </a:r>
            <a:r>
              <a:rPr lang="ko-KR" altLang="en-US" b="1" dirty="0"/>
              <a:t>중요한 </a:t>
            </a:r>
            <a:r>
              <a:rPr lang="en-US" b="1" dirty="0"/>
              <a:t>Weight</a:t>
            </a:r>
            <a:r>
              <a:rPr lang="ko-KR" altLang="en-US" b="1" dirty="0"/>
              <a:t>들이 소수라는 것은 원활한 </a:t>
            </a:r>
            <a:r>
              <a:rPr lang="en-US" b="1" dirty="0"/>
              <a:t>Network</a:t>
            </a:r>
            <a:r>
              <a:rPr lang="ko-KR" altLang="en-US" b="1" dirty="0"/>
              <a:t>의 작동에 어려움을 불러올 것이므로</a:t>
            </a:r>
            <a:r>
              <a:rPr lang="en-US" altLang="ko-KR" b="1" dirty="0"/>
              <a:t>, </a:t>
            </a:r>
            <a:r>
              <a:rPr lang="en-US" b="1" dirty="0"/>
              <a:t>Linear </a:t>
            </a:r>
            <a:r>
              <a:rPr lang="ko-KR" altLang="en-US" b="1" dirty="0"/>
              <a:t>방법이 가장 좋을 것임</a:t>
            </a:r>
            <a:r>
              <a:rPr lang="en-US" altLang="ko-KR" b="1" dirty="0"/>
              <a:t>. </a:t>
            </a:r>
            <a:r>
              <a:rPr lang="ko-KR" altLang="en-US" b="1" dirty="0"/>
              <a:t>이에 대한 실험결과는 </a:t>
            </a:r>
            <a:r>
              <a:rPr lang="en-US" b="1" dirty="0"/>
              <a:t>Experiment Section</a:t>
            </a:r>
            <a:r>
              <a:rPr lang="ko-KR" altLang="en-US" b="1" dirty="0"/>
              <a:t>에 명시함</a:t>
            </a:r>
            <a:r>
              <a:rPr lang="en-US" altLang="ko-KR" b="1" dirty="0"/>
              <a:t>.</a:t>
            </a:r>
          </a:p>
          <a:p>
            <a:pPr lvl="3">
              <a:buFont typeface="+mj-lt"/>
              <a:buAutoNum type="arabicPeriod" startAt="2"/>
            </a:pPr>
            <a:r>
              <a:rPr lang="en-US" dirty="0"/>
              <a:t>Feed-forward and Back-propagation </a:t>
            </a:r>
          </a:p>
          <a:p>
            <a:pPr lvl="4"/>
            <a:r>
              <a:rPr lang="en-US" dirty="0"/>
              <a:t>Shared Weight</a:t>
            </a:r>
            <a:r>
              <a:rPr lang="ko-KR" altLang="en-US" dirty="0" err="1"/>
              <a:t>를</a:t>
            </a:r>
            <a:r>
              <a:rPr lang="ko-KR" altLang="en-US" dirty="0"/>
              <a:t> 이용하는 각 </a:t>
            </a:r>
            <a:r>
              <a:rPr lang="en-US" dirty="0"/>
              <a:t>Weight</a:t>
            </a:r>
            <a:r>
              <a:rPr lang="ko-KR" altLang="en-US" dirty="0"/>
              <a:t>들은</a:t>
            </a:r>
            <a:r>
              <a:rPr lang="en-US" altLang="ko-KR" dirty="0"/>
              <a:t>, </a:t>
            </a:r>
            <a:r>
              <a:rPr lang="en-US" dirty="0"/>
              <a:t>Shared Weight</a:t>
            </a:r>
            <a:r>
              <a:rPr lang="ko-KR" altLang="en-US" dirty="0"/>
              <a:t>의 </a:t>
            </a:r>
            <a:r>
              <a:rPr lang="en-US" dirty="0"/>
              <a:t>gradient</a:t>
            </a:r>
            <a:r>
              <a:rPr lang="ko-KR" altLang="en-US" dirty="0" err="1"/>
              <a:t>를</a:t>
            </a:r>
            <a:r>
              <a:rPr lang="ko-KR" altLang="en-US" dirty="0"/>
              <a:t> 공유하며 함께 </a:t>
            </a:r>
            <a:r>
              <a:rPr lang="en-US" dirty="0"/>
              <a:t>update</a:t>
            </a:r>
            <a:r>
              <a:rPr lang="ko-KR" altLang="en-US" dirty="0"/>
              <a:t>됨</a:t>
            </a:r>
            <a:r>
              <a:rPr lang="en-US" altLang="ko-KR" dirty="0"/>
              <a:t>.</a:t>
            </a:r>
          </a:p>
          <a:p>
            <a:pPr lvl="3">
              <a:buFont typeface="+mj-lt"/>
              <a:buAutoNum type="arabicPeriod" startAt="2"/>
            </a:pPr>
            <a:endParaRPr lang="en-US" altLang="ko-KR" dirty="0"/>
          </a:p>
          <a:p>
            <a:pPr lvl="3">
              <a:buFont typeface="+mj-lt"/>
              <a:buAutoNum type="arabicPeriod" startAt="2"/>
            </a:pPr>
            <a:endParaRPr lang="en-US" altLang="ko-KR" dirty="0"/>
          </a:p>
          <a:p>
            <a:pPr marL="3943350" lvl="8" indent="-285750">
              <a:buFont typeface="+mj-lt"/>
              <a:buAutoNum type="arabicPeriod"/>
            </a:pPr>
            <a:endParaRPr lang="en-US" altLang="ko-KR" dirty="0"/>
          </a:p>
          <a:p>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FD9823C4-4E14-4344-BCC9-E36FEB41A78F}"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a:t>Embedded AI LAB, INU</a:t>
            </a:r>
            <a:endParaRPr lang="en-KR" dirty="0"/>
          </a:p>
        </p:txBody>
      </p:sp>
      <p:pic>
        <p:nvPicPr>
          <p:cNvPr id="7" name="Picture 6">
            <a:extLst>
              <a:ext uri="{FF2B5EF4-FFF2-40B4-BE49-F238E27FC236}">
                <a16:creationId xmlns:a16="http://schemas.microsoft.com/office/drawing/2014/main" id="{B130DF0D-1396-D169-55E3-AC4C811A8C07}"/>
              </a:ext>
            </a:extLst>
          </p:cNvPr>
          <p:cNvPicPr>
            <a:picLocks noChangeAspect="1"/>
          </p:cNvPicPr>
          <p:nvPr/>
        </p:nvPicPr>
        <p:blipFill rotWithShape="1">
          <a:blip r:embed="rId2"/>
          <a:srcRect t="5598" b="2812"/>
          <a:stretch/>
        </p:blipFill>
        <p:spPr>
          <a:xfrm>
            <a:off x="3066423" y="4010847"/>
            <a:ext cx="6085062" cy="2282318"/>
          </a:xfrm>
          <a:prstGeom prst="rect">
            <a:avLst/>
          </a:prstGeom>
          <a:ln>
            <a:solidFill>
              <a:schemeClr val="tx1"/>
            </a:solidFill>
          </a:ln>
        </p:spPr>
      </p:pic>
      <p:sp>
        <p:nvSpPr>
          <p:cNvPr id="10" name="Slide Number Placeholder 9">
            <a:extLst>
              <a:ext uri="{FF2B5EF4-FFF2-40B4-BE49-F238E27FC236}">
                <a16:creationId xmlns:a16="http://schemas.microsoft.com/office/drawing/2014/main" id="{A149AF0A-F652-C551-87AE-3FFFFC645768}"/>
              </a:ext>
            </a:extLst>
          </p:cNvPr>
          <p:cNvSpPr>
            <a:spLocks noGrp="1"/>
          </p:cNvSpPr>
          <p:nvPr>
            <p:ph type="sldNum" sz="quarter" idx="12"/>
          </p:nvPr>
        </p:nvSpPr>
        <p:spPr/>
        <p:txBody>
          <a:bodyPr/>
          <a:lstStyle/>
          <a:p>
            <a:fld id="{4253088D-31C3-1E4B-B81E-E383EAC32679}" type="slidenum">
              <a:rPr lang="en-KR" smtClean="0"/>
              <a:pPr/>
              <a:t>11</a:t>
            </a:fld>
            <a:r>
              <a:rPr lang="en-KR"/>
              <a:t> / </a:t>
            </a:r>
            <a:r>
              <a:rPr lang="en-US" altLang="ko-KR"/>
              <a:t>22</a:t>
            </a:r>
            <a:endParaRPr lang="en-KR" dirty="0"/>
          </a:p>
        </p:txBody>
      </p:sp>
    </p:spTree>
    <p:extLst>
      <p:ext uri="{BB962C8B-B14F-4D97-AF65-F5344CB8AC3E}">
        <p14:creationId xmlns:p14="http://schemas.microsoft.com/office/powerpoint/2010/main" val="161891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11743943" cy="5527739"/>
          </a:xfrm>
        </p:spPr>
        <p:txBody>
          <a:bodyPr>
            <a:normAutofit/>
          </a:bodyPr>
          <a:lstStyle/>
          <a:p>
            <a:pPr>
              <a:buFont typeface="+mj-lt"/>
              <a:buAutoNum type="arabicPeriod"/>
            </a:pPr>
            <a:r>
              <a:rPr lang="en-US" altLang="ko-KR" dirty="0"/>
              <a:t>Deep Compression </a:t>
            </a:r>
            <a:r>
              <a:rPr lang="ko-KR" altLang="en-US" dirty="0"/>
              <a:t>구현 </a:t>
            </a:r>
            <a:endParaRPr lang="en-US" altLang="ko-KR" dirty="0"/>
          </a:p>
          <a:p>
            <a:pPr marL="800100" lvl="1" indent="-342900">
              <a:buFont typeface="+mj-lt"/>
              <a:buAutoNum type="arabicPeriod" startAt="3"/>
            </a:pPr>
            <a:r>
              <a:rPr lang="en-US" altLang="ko-KR" dirty="0"/>
              <a:t>Huffman Coding</a:t>
            </a:r>
          </a:p>
          <a:p>
            <a:pPr lvl="2">
              <a:buFont typeface="+mj-lt"/>
              <a:buAutoNum type="arabicPeriod"/>
            </a:pPr>
            <a:r>
              <a:rPr lang="ko-KR" altLang="en-US" dirty="0" err="1"/>
              <a:t>허프만</a:t>
            </a:r>
            <a:r>
              <a:rPr lang="ko-KR" altLang="en-US" dirty="0"/>
              <a:t> 코딩은 가장 많이 출현하는 심볼을 비트 수가 적은 표현에 할당하는 방식임</a:t>
            </a:r>
            <a:r>
              <a:rPr lang="en-US" altLang="ko-KR" dirty="0"/>
              <a:t>.</a:t>
            </a:r>
          </a:p>
          <a:p>
            <a:pPr lvl="2">
              <a:buFont typeface="+mj-lt"/>
              <a:buAutoNum type="arabicPeriod"/>
            </a:pPr>
            <a:r>
              <a:rPr lang="ko-KR" altLang="en-US" dirty="0"/>
              <a:t>이 방법을 이용해 출현 빈도가 잦은 </a:t>
            </a:r>
            <a:r>
              <a:rPr lang="en-US" dirty="0"/>
              <a:t>peak</a:t>
            </a:r>
            <a:r>
              <a:rPr lang="ko-KR" altLang="en-US" dirty="0"/>
              <a:t>쪽의 </a:t>
            </a:r>
            <a:r>
              <a:rPr lang="en-US" dirty="0"/>
              <a:t>Shared Weight</a:t>
            </a:r>
            <a:r>
              <a:rPr lang="ko-KR" altLang="en-US" dirty="0"/>
              <a:t>들의 값을</a:t>
            </a:r>
            <a:r>
              <a:rPr lang="en-US" altLang="ko-KR" dirty="0"/>
              <a:t>, </a:t>
            </a:r>
            <a:r>
              <a:rPr lang="ko-KR" altLang="en-US" dirty="0"/>
              <a:t>하위 비트로 표현함으로써 </a:t>
            </a:r>
            <a:r>
              <a:rPr lang="en-US" altLang="ko-KR" dirty="0"/>
              <a:t>20~30%</a:t>
            </a:r>
            <a:r>
              <a:rPr lang="ko-KR" altLang="en-US" dirty="0"/>
              <a:t>의 </a:t>
            </a:r>
            <a:r>
              <a:rPr lang="en-US" dirty="0"/>
              <a:t>network storage </a:t>
            </a:r>
            <a:r>
              <a:rPr lang="ko-KR" altLang="en-US" dirty="0"/>
              <a:t>감소를 얻을 수 있음</a:t>
            </a:r>
            <a:r>
              <a:rPr lang="en-US" altLang="ko-KR" dirty="0"/>
              <a:t>.</a:t>
            </a:r>
          </a:p>
          <a:p>
            <a:pPr marL="1257300" lvl="2" indent="-342900">
              <a:buFont typeface="+mj-lt"/>
              <a:buAutoNum type="arabicPeriod"/>
            </a:pPr>
            <a:endParaRPr lang="en-US" altLang="ko-KR" dirty="0"/>
          </a:p>
          <a:p>
            <a:pPr marL="0" indent="0">
              <a:buNone/>
            </a:pPr>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3D707C92-7834-F148-A12F-6DC603EDF289}"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dirty="0"/>
              <a:t>Embedded AI LAB, INU</a:t>
            </a:r>
            <a:endParaRPr lang="en-KR" dirty="0"/>
          </a:p>
        </p:txBody>
      </p:sp>
      <p:pic>
        <p:nvPicPr>
          <p:cNvPr id="6" name="Picture 5">
            <a:extLst>
              <a:ext uri="{FF2B5EF4-FFF2-40B4-BE49-F238E27FC236}">
                <a16:creationId xmlns:a16="http://schemas.microsoft.com/office/drawing/2014/main" id="{B76EB1B3-46AE-95AE-DCAE-CA8F35B4D4E1}"/>
              </a:ext>
            </a:extLst>
          </p:cNvPr>
          <p:cNvPicPr>
            <a:picLocks noChangeAspect="1"/>
          </p:cNvPicPr>
          <p:nvPr/>
        </p:nvPicPr>
        <p:blipFill>
          <a:blip r:embed="rId2"/>
          <a:stretch>
            <a:fillRect/>
          </a:stretch>
        </p:blipFill>
        <p:spPr>
          <a:xfrm>
            <a:off x="2301240" y="2611761"/>
            <a:ext cx="7772400" cy="2528558"/>
          </a:xfrm>
          <a:prstGeom prst="rect">
            <a:avLst/>
          </a:prstGeom>
          <a:ln>
            <a:solidFill>
              <a:schemeClr val="tx1"/>
            </a:solidFill>
          </a:ln>
        </p:spPr>
      </p:pic>
      <p:sp>
        <p:nvSpPr>
          <p:cNvPr id="10" name="Slide Number Placeholder 9">
            <a:extLst>
              <a:ext uri="{FF2B5EF4-FFF2-40B4-BE49-F238E27FC236}">
                <a16:creationId xmlns:a16="http://schemas.microsoft.com/office/drawing/2014/main" id="{3EB6999E-28F1-CD35-9661-D842ACD4FC6A}"/>
              </a:ext>
            </a:extLst>
          </p:cNvPr>
          <p:cNvSpPr>
            <a:spLocks noGrp="1"/>
          </p:cNvSpPr>
          <p:nvPr>
            <p:ph type="sldNum" sz="quarter" idx="12"/>
          </p:nvPr>
        </p:nvSpPr>
        <p:spPr/>
        <p:txBody>
          <a:bodyPr/>
          <a:lstStyle/>
          <a:p>
            <a:fld id="{4253088D-31C3-1E4B-B81E-E383EAC32679}" type="slidenum">
              <a:rPr lang="en-KR" smtClean="0"/>
              <a:pPr/>
              <a:t>12</a:t>
            </a:fld>
            <a:r>
              <a:rPr lang="en-KR"/>
              <a:t> / </a:t>
            </a:r>
            <a:r>
              <a:rPr lang="en-US" altLang="ko-KR"/>
              <a:t>22</a:t>
            </a:r>
            <a:endParaRPr lang="en-KR" dirty="0"/>
          </a:p>
        </p:txBody>
      </p:sp>
    </p:spTree>
    <p:extLst>
      <p:ext uri="{BB962C8B-B14F-4D97-AF65-F5344CB8AC3E}">
        <p14:creationId xmlns:p14="http://schemas.microsoft.com/office/powerpoint/2010/main" val="2504483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lstStyle/>
          <a:p>
            <a:pPr marL="342900" indent="-342900">
              <a:buFont typeface="+mj-lt"/>
              <a:buAutoNum type="arabicPeriod" startAt="2"/>
            </a:pPr>
            <a:r>
              <a:rPr lang="ko-KR" altLang="en-US" dirty="0"/>
              <a:t>실험 결과</a:t>
            </a:r>
            <a:endParaRPr lang="en-US" altLang="ko-KR" dirty="0"/>
          </a:p>
          <a:p>
            <a:pPr lvl="1">
              <a:buFont typeface="+mj-lt"/>
              <a:buAutoNum type="arabicPeriod"/>
            </a:pPr>
            <a:r>
              <a:rPr lang="ko-KR" altLang="en-US" dirty="0"/>
              <a:t>결과 요약 </a:t>
            </a:r>
          </a:p>
          <a:p>
            <a:pPr lvl="2"/>
            <a:r>
              <a:rPr lang="ko-KR" altLang="en-US" dirty="0"/>
              <a:t>여러 실험 중 가장 좋은 결과는 다음과 같음</a:t>
            </a:r>
            <a:r>
              <a:rPr lang="en-US" altLang="ko-KR" dirty="0"/>
              <a:t>. </a:t>
            </a:r>
            <a:r>
              <a:rPr lang="en-US" dirty="0"/>
              <a:t>AlexNet</a:t>
            </a:r>
            <a:r>
              <a:rPr lang="ko-KR" altLang="en-US" dirty="0"/>
              <a:t>은 </a:t>
            </a:r>
            <a:r>
              <a:rPr lang="en-US" altLang="ko-KR" dirty="0"/>
              <a:t>240</a:t>
            </a:r>
            <a:r>
              <a:rPr lang="en-US" dirty="0"/>
              <a:t>MB</a:t>
            </a:r>
            <a:r>
              <a:rPr lang="ko-KR" altLang="en-US" dirty="0"/>
              <a:t>에서 </a:t>
            </a:r>
            <a:r>
              <a:rPr lang="en-US" altLang="ko-KR" dirty="0"/>
              <a:t>6.9</a:t>
            </a:r>
            <a:r>
              <a:rPr lang="en-US" dirty="0"/>
              <a:t>MB</a:t>
            </a:r>
            <a:r>
              <a:rPr lang="ko-KR" altLang="en-US" dirty="0"/>
              <a:t>로 </a:t>
            </a:r>
            <a:r>
              <a:rPr lang="en-US" dirty="0"/>
              <a:t>Parameters</a:t>
            </a:r>
            <a:r>
              <a:rPr lang="ko-KR" altLang="en-US" dirty="0"/>
              <a:t>의 용량이 감소하였으며</a:t>
            </a:r>
            <a:r>
              <a:rPr lang="en-US" altLang="ko-KR" dirty="0"/>
              <a:t>, </a:t>
            </a:r>
            <a:r>
              <a:rPr lang="en-US" dirty="0"/>
              <a:t>MNIST and ImageNet Dataset</a:t>
            </a:r>
            <a:r>
              <a:rPr lang="ko-KR" altLang="en-US" dirty="0"/>
              <a:t>에 대해 </a:t>
            </a:r>
            <a:r>
              <a:rPr lang="en-US" dirty="0"/>
              <a:t>accuracy </a:t>
            </a:r>
            <a:r>
              <a:rPr lang="ko-KR" altLang="en-US" dirty="0"/>
              <a:t>감소도 없었음</a:t>
            </a:r>
            <a:r>
              <a:rPr lang="en-US" altLang="ko-KR" dirty="0"/>
              <a:t>.</a:t>
            </a:r>
          </a:p>
          <a:p>
            <a:pPr lvl="2"/>
            <a:r>
              <a:rPr lang="ko-KR" altLang="en-US" dirty="0"/>
              <a:t>이는 </a:t>
            </a:r>
            <a:r>
              <a:rPr lang="en-US" dirty="0"/>
              <a:t>DRAM </a:t>
            </a:r>
            <a:r>
              <a:rPr lang="ko-KR" altLang="en-US" dirty="0"/>
              <a:t>말고 </a:t>
            </a:r>
            <a:r>
              <a:rPr lang="en-US" dirty="0"/>
              <a:t>on-chip SRAM</a:t>
            </a:r>
            <a:r>
              <a:rPr lang="ko-KR" altLang="en-US" dirty="0"/>
              <a:t>에 </a:t>
            </a:r>
            <a:r>
              <a:rPr lang="en-US" dirty="0"/>
              <a:t>Parameters</a:t>
            </a:r>
            <a:r>
              <a:rPr lang="ko-KR" altLang="en-US" dirty="0" err="1"/>
              <a:t>를</a:t>
            </a:r>
            <a:r>
              <a:rPr lang="ko-KR" altLang="en-US" dirty="0"/>
              <a:t> 모두 저장할 수도 있기에</a:t>
            </a:r>
            <a:r>
              <a:rPr lang="en-US" altLang="ko-KR" dirty="0"/>
              <a:t>, </a:t>
            </a:r>
            <a:r>
              <a:rPr lang="en-US" dirty="0"/>
              <a:t>Mobile System</a:t>
            </a:r>
            <a:r>
              <a:rPr lang="ko-KR" altLang="en-US" dirty="0"/>
              <a:t>에서 효율적인 </a:t>
            </a:r>
            <a:r>
              <a:rPr lang="en-US" dirty="0"/>
              <a:t>Network</a:t>
            </a:r>
            <a:r>
              <a:rPr lang="ko-KR" altLang="en-US" dirty="0"/>
              <a:t>로 이용될 수 있음</a:t>
            </a:r>
            <a:r>
              <a:rPr lang="en-US" altLang="ko-KR" dirty="0"/>
              <a:t>.</a:t>
            </a:r>
          </a:p>
          <a:p>
            <a:pPr marL="800100" lvl="1" indent="-342900">
              <a:buFont typeface="+mj-lt"/>
              <a:buAutoNum type="arabicPeriod"/>
            </a:pPr>
            <a:endParaRPr lang="en-US" altLang="ko-KR" dirty="0"/>
          </a:p>
          <a:p>
            <a:pPr marL="800100" lvl="1" indent="-342900">
              <a:buFont typeface="+mj-lt"/>
              <a:buAutoNum type="arabicPeriod"/>
            </a:pPr>
            <a:endParaRPr lang="en-KR"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67E211DA-05BE-C74A-A4AA-CCA79D42035D}"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Slide Number Placeholder 8">
            <a:extLst>
              <a:ext uri="{FF2B5EF4-FFF2-40B4-BE49-F238E27FC236}">
                <a16:creationId xmlns:a16="http://schemas.microsoft.com/office/drawing/2014/main" id="{D4E2CCB5-E05B-463B-E914-6CD279F6EE9B}"/>
              </a:ext>
            </a:extLst>
          </p:cNvPr>
          <p:cNvSpPr>
            <a:spLocks noGrp="1"/>
          </p:cNvSpPr>
          <p:nvPr>
            <p:ph type="sldNum" sz="quarter" idx="12"/>
          </p:nvPr>
        </p:nvSpPr>
        <p:spPr/>
        <p:txBody>
          <a:bodyPr/>
          <a:lstStyle/>
          <a:p>
            <a:fld id="{4253088D-31C3-1E4B-B81E-E383EAC32679}" type="slidenum">
              <a:rPr lang="en-KR" smtClean="0"/>
              <a:pPr/>
              <a:t>13</a:t>
            </a:fld>
            <a:r>
              <a:rPr lang="en-KR"/>
              <a:t> / </a:t>
            </a:r>
            <a:r>
              <a:rPr lang="en-US" altLang="ko-KR"/>
              <a:t>22</a:t>
            </a:r>
            <a:endParaRPr lang="en-KR" dirty="0"/>
          </a:p>
        </p:txBody>
      </p:sp>
    </p:spTree>
    <p:extLst>
      <p:ext uri="{BB962C8B-B14F-4D97-AF65-F5344CB8AC3E}">
        <p14:creationId xmlns:p14="http://schemas.microsoft.com/office/powerpoint/2010/main" val="239482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8" y="649224"/>
            <a:ext cx="6856504" cy="5527739"/>
          </a:xfrm>
        </p:spPr>
        <p:txBody>
          <a:bodyPr/>
          <a:lstStyle/>
          <a:p>
            <a:pPr marL="342900" indent="-342900">
              <a:buFont typeface="+mj-lt"/>
              <a:buAutoNum type="arabicPeriod" startAt="2"/>
            </a:pPr>
            <a:r>
              <a:rPr lang="ko-KR" altLang="en-US" dirty="0"/>
              <a:t>실험 결과</a:t>
            </a:r>
            <a:endParaRPr lang="en-US" altLang="ko-KR" dirty="0"/>
          </a:p>
          <a:p>
            <a:pPr marL="800100" lvl="1" indent="-342900">
              <a:buFont typeface="+mj-lt"/>
              <a:buAutoNum type="arabicPeriod" startAt="2"/>
            </a:pPr>
            <a:r>
              <a:rPr lang="en-US" dirty="0"/>
              <a:t>“Deep Compression”</a:t>
            </a:r>
            <a:r>
              <a:rPr lang="ko-KR" altLang="en-US" dirty="0"/>
              <a:t>에 따른 압축률과 </a:t>
            </a:r>
            <a:r>
              <a:rPr lang="en-US" dirty="0"/>
              <a:t>Accuracy </a:t>
            </a:r>
            <a:r>
              <a:rPr lang="ko-KR" altLang="en-US" dirty="0"/>
              <a:t>향상 분석</a:t>
            </a:r>
            <a:endParaRPr lang="en-US" altLang="ko-KR" dirty="0"/>
          </a:p>
          <a:p>
            <a:pPr marL="1257300" lvl="2" indent="-342900">
              <a:buFont typeface="+mj-lt"/>
              <a:buAutoNum type="arabicPeriod"/>
            </a:pPr>
            <a:r>
              <a:rPr lang="en-US" dirty="0"/>
              <a:t>LeNet-300-100 and LeNet-5 on MNIST</a:t>
            </a:r>
            <a:r>
              <a:rPr lang="ko-KR" altLang="en-US" dirty="0"/>
              <a:t> </a:t>
            </a:r>
            <a:r>
              <a:rPr lang="en-US" altLang="ko-KR" dirty="0"/>
              <a:t>[Table 1</a:t>
            </a:r>
            <a:r>
              <a:rPr lang="ko-KR" altLang="en-US" dirty="0"/>
              <a:t> 상단</a:t>
            </a:r>
            <a:r>
              <a:rPr lang="en-US" altLang="ko-KR" dirty="0"/>
              <a:t>]</a:t>
            </a:r>
            <a:r>
              <a:rPr lang="ko-KR" altLang="en-US" dirty="0"/>
              <a:t> </a:t>
            </a:r>
            <a:r>
              <a:rPr lang="en-US" altLang="ko-KR" dirty="0"/>
              <a:t>:</a:t>
            </a:r>
            <a:r>
              <a:rPr lang="ko-KR" altLang="en-US" dirty="0"/>
              <a:t> </a:t>
            </a:r>
            <a:endParaRPr lang="en-US" altLang="ko-KR" dirty="0"/>
          </a:p>
          <a:p>
            <a:pPr lvl="3"/>
            <a:r>
              <a:rPr lang="ko-KR" altLang="en-US" b="1" dirty="0"/>
              <a:t>둘 다 </a:t>
            </a:r>
            <a:r>
              <a:rPr lang="en-US" b="1" dirty="0"/>
              <a:t>Top-1 Error</a:t>
            </a:r>
            <a:r>
              <a:rPr lang="ko-KR" altLang="en-US" b="1" dirty="0"/>
              <a:t>와 </a:t>
            </a:r>
            <a:r>
              <a:rPr lang="en-US" b="1" dirty="0"/>
              <a:t>Parameters</a:t>
            </a:r>
            <a:r>
              <a:rPr lang="ko-KR" altLang="en-US" b="1" dirty="0"/>
              <a:t>의 용량이 감소함</a:t>
            </a:r>
            <a:r>
              <a:rPr lang="en-US" altLang="ko-KR" b="1" dirty="0"/>
              <a:t>.</a:t>
            </a:r>
          </a:p>
          <a:p>
            <a:pPr marL="1257300" lvl="2" indent="-342900">
              <a:buFont typeface="+mj-lt"/>
              <a:buAutoNum type="arabicPeriod"/>
            </a:pPr>
            <a:r>
              <a:rPr lang="en-US" dirty="0"/>
              <a:t>AlexNet on ImageNet </a:t>
            </a:r>
            <a:r>
              <a:rPr lang="ko-KR" altLang="en-US" dirty="0"/>
              <a:t> </a:t>
            </a:r>
            <a:r>
              <a:rPr lang="en-US" altLang="ko-KR" dirty="0"/>
              <a:t>[Table 1 </a:t>
            </a:r>
            <a:r>
              <a:rPr lang="ko-KR" altLang="en-US" dirty="0"/>
              <a:t>중간</a:t>
            </a:r>
            <a:r>
              <a:rPr lang="en-US" altLang="ko-KR" dirty="0"/>
              <a:t>]</a:t>
            </a:r>
            <a:r>
              <a:rPr lang="ko-KR" altLang="en-US" dirty="0"/>
              <a:t> </a:t>
            </a:r>
            <a:r>
              <a:rPr lang="en-US" altLang="ko-KR" dirty="0"/>
              <a:t>:</a:t>
            </a:r>
            <a:r>
              <a:rPr lang="ko-KR" altLang="en-US" dirty="0"/>
              <a:t> </a:t>
            </a:r>
            <a:endParaRPr lang="en-US" altLang="ko-KR" dirty="0"/>
          </a:p>
          <a:p>
            <a:pPr lvl="3">
              <a:buFont typeface="+mj-lt"/>
              <a:buAutoNum type="arabicPeriod"/>
            </a:pPr>
            <a:r>
              <a:rPr lang="en-US" dirty="0"/>
              <a:t>Ref AlexNet Caffe model : </a:t>
            </a:r>
          </a:p>
          <a:p>
            <a:pPr lvl="4"/>
            <a:r>
              <a:rPr lang="en-US" dirty="0"/>
              <a:t>61M parameters,</a:t>
            </a:r>
            <a:r>
              <a:rPr lang="ko-KR" altLang="en-US" dirty="0"/>
              <a:t> </a:t>
            </a:r>
            <a:r>
              <a:rPr lang="en-US" dirty="0"/>
              <a:t>Top-1 Accuracy 57.2%</a:t>
            </a:r>
            <a:r>
              <a:rPr lang="ko-KR" altLang="en-US" dirty="0"/>
              <a:t> </a:t>
            </a:r>
            <a:r>
              <a:rPr lang="en-US" dirty="0"/>
              <a:t>Top-5 Accuracy 80.3%</a:t>
            </a:r>
          </a:p>
          <a:p>
            <a:pPr marL="1714500" lvl="3" indent="-342900">
              <a:buFont typeface="+mj-lt"/>
              <a:buAutoNum type="arabicPeriod"/>
            </a:pPr>
            <a:r>
              <a:rPr lang="en-US" dirty="0"/>
              <a:t>Compressed model:</a:t>
            </a:r>
          </a:p>
          <a:p>
            <a:pPr lvl="4"/>
            <a:r>
              <a:rPr lang="en-US" dirty="0"/>
              <a:t>Ref Network</a:t>
            </a:r>
            <a:r>
              <a:rPr lang="ko-KR" altLang="en-US" dirty="0"/>
              <a:t>의 </a:t>
            </a:r>
            <a:r>
              <a:rPr lang="en-US" altLang="ko-KR" dirty="0"/>
              <a:t>2.88%</a:t>
            </a:r>
            <a:r>
              <a:rPr lang="ko-KR" altLang="en-US" dirty="0"/>
              <a:t>에 불과한 크기로 압축했음에도 </a:t>
            </a:r>
            <a:r>
              <a:rPr lang="ko-KR" altLang="en-US" b="1" dirty="0"/>
              <a:t>성능이 </a:t>
            </a:r>
            <a:r>
              <a:rPr lang="en-US" b="1" dirty="0"/>
              <a:t>Top-1</a:t>
            </a:r>
            <a:r>
              <a:rPr lang="ko-KR" altLang="en-US" b="1" dirty="0"/>
              <a:t>과 </a:t>
            </a:r>
            <a:r>
              <a:rPr lang="en-US" b="1" dirty="0"/>
              <a:t>Top-5 Error</a:t>
            </a:r>
            <a:r>
              <a:rPr lang="ko-KR" altLang="en-US" b="1" dirty="0"/>
              <a:t>에서 각각 </a:t>
            </a:r>
            <a:r>
              <a:rPr lang="en-US" altLang="ko-KR" b="1" dirty="0"/>
              <a:t>0%, 0.03% </a:t>
            </a:r>
            <a:r>
              <a:rPr lang="ko-KR" altLang="en-US" b="1" dirty="0"/>
              <a:t>향상됨</a:t>
            </a:r>
            <a:r>
              <a:rPr lang="en-US" altLang="ko-KR" b="1" dirty="0"/>
              <a:t>.</a:t>
            </a:r>
          </a:p>
          <a:p>
            <a:pPr lvl="4"/>
            <a:r>
              <a:rPr lang="en-US" dirty="0"/>
              <a:t>CONV : 256 shared weight, encoded with 8bit</a:t>
            </a:r>
          </a:p>
          <a:p>
            <a:pPr lvl="4"/>
            <a:r>
              <a:rPr lang="en-US" dirty="0"/>
              <a:t>FC layers : 32 shared weight, encoded with 5bit</a:t>
            </a:r>
          </a:p>
          <a:p>
            <a:pPr lvl="4"/>
            <a:r>
              <a:rPr lang="en-US" dirty="0"/>
              <a:t>Relative sparse index : encoded with 4 bit</a:t>
            </a:r>
          </a:p>
          <a:p>
            <a:pPr marL="1257300" lvl="2" indent="-342900">
              <a:buFont typeface="+mj-lt"/>
              <a:buAutoNum type="arabicPeriod"/>
            </a:pPr>
            <a:r>
              <a:rPr lang="en-US" dirty="0"/>
              <a:t>VGG-16 on ImageNet [Table 1 </a:t>
            </a:r>
            <a:r>
              <a:rPr lang="ko-KR" altLang="en-US" dirty="0"/>
              <a:t>하단</a:t>
            </a:r>
            <a:r>
              <a:rPr lang="en-US" altLang="ko-KR" dirty="0"/>
              <a:t>]</a:t>
            </a:r>
            <a:endParaRPr lang="en-US" b="1" dirty="0"/>
          </a:p>
          <a:p>
            <a:pPr lvl="3"/>
            <a:r>
              <a:rPr lang="en-US" altLang="ko-KR" b="1" dirty="0"/>
              <a:t>49</a:t>
            </a:r>
            <a:r>
              <a:rPr lang="ko-KR" altLang="en-US" b="1" dirty="0"/>
              <a:t>배나 압축되었는데</a:t>
            </a:r>
            <a:r>
              <a:rPr lang="en-US" altLang="ko-KR" b="1" dirty="0"/>
              <a:t>,</a:t>
            </a:r>
            <a:r>
              <a:rPr lang="ko-KR" altLang="en-US" b="1" dirty="0"/>
              <a:t> </a:t>
            </a:r>
            <a:r>
              <a:rPr lang="en-US" altLang="ko-KR" b="1" dirty="0"/>
              <a:t>Error</a:t>
            </a:r>
            <a:r>
              <a:rPr lang="ko-KR" altLang="en-US" b="1" dirty="0"/>
              <a:t>까지 감소하였음</a:t>
            </a:r>
            <a:r>
              <a:rPr lang="en-US" altLang="ko-KR" b="1" dirty="0"/>
              <a:t>.</a:t>
            </a:r>
            <a:endParaRPr lang="en-KR" b="1"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DE75356E-04E7-024D-853F-92A1A8102C52}"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6" name="Picture 5">
            <a:extLst>
              <a:ext uri="{FF2B5EF4-FFF2-40B4-BE49-F238E27FC236}">
                <a16:creationId xmlns:a16="http://schemas.microsoft.com/office/drawing/2014/main" id="{9D170C7A-1ACD-EBE1-5E0D-9ECB87D1D3F0}"/>
              </a:ext>
            </a:extLst>
          </p:cNvPr>
          <p:cNvPicPr>
            <a:picLocks noChangeAspect="1"/>
          </p:cNvPicPr>
          <p:nvPr/>
        </p:nvPicPr>
        <p:blipFill>
          <a:blip r:embed="rId3"/>
          <a:stretch>
            <a:fillRect/>
          </a:stretch>
        </p:blipFill>
        <p:spPr>
          <a:xfrm>
            <a:off x="7080532" y="1412111"/>
            <a:ext cx="4779395" cy="4223874"/>
          </a:xfrm>
          <a:prstGeom prst="rect">
            <a:avLst/>
          </a:prstGeom>
          <a:ln>
            <a:solidFill>
              <a:schemeClr val="tx1"/>
            </a:solidFill>
          </a:ln>
        </p:spPr>
      </p:pic>
      <p:sp>
        <p:nvSpPr>
          <p:cNvPr id="11" name="Slide Number Placeholder 10">
            <a:extLst>
              <a:ext uri="{FF2B5EF4-FFF2-40B4-BE49-F238E27FC236}">
                <a16:creationId xmlns:a16="http://schemas.microsoft.com/office/drawing/2014/main" id="{AFCE0FFA-F72A-D43A-4E9A-AF554D04E7A0}"/>
              </a:ext>
            </a:extLst>
          </p:cNvPr>
          <p:cNvSpPr>
            <a:spLocks noGrp="1"/>
          </p:cNvSpPr>
          <p:nvPr>
            <p:ph type="sldNum" sz="quarter" idx="12"/>
          </p:nvPr>
        </p:nvSpPr>
        <p:spPr/>
        <p:txBody>
          <a:bodyPr/>
          <a:lstStyle/>
          <a:p>
            <a:fld id="{4253088D-31C3-1E4B-B81E-E383EAC32679}" type="slidenum">
              <a:rPr lang="en-KR" smtClean="0"/>
              <a:pPr/>
              <a:t>14</a:t>
            </a:fld>
            <a:r>
              <a:rPr lang="en-KR"/>
              <a:t> / </a:t>
            </a:r>
            <a:r>
              <a:rPr lang="en-US" altLang="ko-KR"/>
              <a:t>22</a:t>
            </a:r>
            <a:endParaRPr lang="en-KR" dirty="0"/>
          </a:p>
        </p:txBody>
      </p:sp>
    </p:spTree>
    <p:extLst>
      <p:ext uri="{BB962C8B-B14F-4D97-AF65-F5344CB8AC3E}">
        <p14:creationId xmlns:p14="http://schemas.microsoft.com/office/powerpoint/2010/main" val="284489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lstStyle/>
          <a:p>
            <a:pPr marL="342900" indent="-342900">
              <a:buFont typeface="+mj-lt"/>
              <a:buAutoNum type="arabicPeriod" startAt="2"/>
            </a:pPr>
            <a:r>
              <a:rPr lang="ko-KR" altLang="en-US" dirty="0"/>
              <a:t>실험 결과</a:t>
            </a:r>
            <a:endParaRPr lang="en-US" altLang="ko-KR" dirty="0"/>
          </a:p>
          <a:p>
            <a:pPr marL="800100" lvl="1" indent="-342900">
              <a:buFont typeface="+mj-lt"/>
              <a:buAutoNum type="arabicPeriod" startAt="3"/>
            </a:pPr>
            <a:r>
              <a:rPr lang="en-US" dirty="0"/>
              <a:t>Pruning and Quantization working together</a:t>
            </a:r>
            <a:endParaRPr lang="en-US" altLang="ko-KR" b="1" dirty="0"/>
          </a:p>
          <a:p>
            <a:pPr marL="1257300" lvl="2" indent="-342900">
              <a:buFont typeface="+mj-lt"/>
              <a:buAutoNum type="arabicPeriod"/>
            </a:pPr>
            <a:r>
              <a:rPr lang="ko-KR" altLang="en-US" dirty="0"/>
              <a:t>두 방법은 서로 독립인가</a:t>
            </a:r>
            <a:r>
              <a:rPr lang="en-US" altLang="ko-KR" dirty="0"/>
              <a:t>? </a:t>
            </a:r>
            <a:r>
              <a:rPr lang="en-US" dirty="0"/>
              <a:t>[Figure 6] </a:t>
            </a:r>
            <a:endParaRPr lang="en-US" altLang="ko-KR" dirty="0"/>
          </a:p>
          <a:p>
            <a:pPr lvl="3"/>
            <a:r>
              <a:rPr lang="en-US" dirty="0"/>
              <a:t>Pruning</a:t>
            </a:r>
            <a:r>
              <a:rPr lang="ko-KR" altLang="en-US" dirty="0"/>
              <a:t>과 </a:t>
            </a:r>
            <a:r>
              <a:rPr lang="en-US" dirty="0"/>
              <a:t>Quantization</a:t>
            </a:r>
            <a:r>
              <a:rPr lang="ko-KR" altLang="en-US" dirty="0"/>
              <a:t>은 각각 독립적으로 효과가 나타났기에</a:t>
            </a:r>
            <a:r>
              <a:rPr lang="en-US" altLang="ko-KR" dirty="0"/>
              <a:t>, </a:t>
            </a:r>
            <a:r>
              <a:rPr lang="ko-KR" altLang="en-US" dirty="0"/>
              <a:t>동시에 사용한 경우의 압축률이 더 높았음</a:t>
            </a:r>
            <a:r>
              <a:rPr lang="en-US" altLang="ko-KR" dirty="0"/>
              <a:t>.</a:t>
            </a:r>
          </a:p>
          <a:p>
            <a:pPr marL="1257300" lvl="2" indent="-342900">
              <a:buFont typeface="+mj-lt"/>
              <a:buAutoNum type="arabicPeriod"/>
            </a:pPr>
            <a:r>
              <a:rPr lang="en-US" dirty="0"/>
              <a:t>Pruning</a:t>
            </a:r>
            <a:r>
              <a:rPr lang="ko-KR" altLang="en-US" dirty="0"/>
              <a:t>의 유무에 따른 비교</a:t>
            </a:r>
            <a:r>
              <a:rPr lang="en-US" dirty="0"/>
              <a:t> [Figure 7] </a:t>
            </a:r>
            <a:endParaRPr lang="en-US" altLang="ko-KR" dirty="0"/>
          </a:p>
          <a:p>
            <a:pPr lvl="3">
              <a:buFont typeface="+mj-lt"/>
              <a:buAutoNum type="arabicPeriod"/>
            </a:pPr>
            <a:r>
              <a:rPr lang="en-US" dirty="0"/>
              <a:t>Pruning</a:t>
            </a:r>
            <a:r>
              <a:rPr lang="ko-KR" altLang="en-US" dirty="0"/>
              <a:t>의 유무에 따라 </a:t>
            </a:r>
            <a:r>
              <a:rPr lang="en-US" dirty="0"/>
              <a:t>Accuracy</a:t>
            </a:r>
            <a:r>
              <a:rPr lang="ko-KR" altLang="en-US" dirty="0"/>
              <a:t>는 거의 변하지 않았으므로</a:t>
            </a:r>
            <a:r>
              <a:rPr lang="en-US" altLang="ko-KR" dirty="0"/>
              <a:t>, </a:t>
            </a:r>
            <a:r>
              <a:rPr lang="en-US" dirty="0"/>
              <a:t>Pruning</a:t>
            </a:r>
            <a:r>
              <a:rPr lang="ko-KR" altLang="en-US" dirty="0"/>
              <a:t>은 </a:t>
            </a:r>
            <a:r>
              <a:rPr lang="en-US" dirty="0"/>
              <a:t>Quantization</a:t>
            </a:r>
            <a:r>
              <a:rPr lang="ko-KR" altLang="en-US" dirty="0"/>
              <a:t>을 방해하지 않았다고 보임</a:t>
            </a:r>
            <a:r>
              <a:rPr lang="en-US" altLang="ko-KR" dirty="0"/>
              <a:t>.</a:t>
            </a:r>
          </a:p>
          <a:p>
            <a:pPr lvl="3">
              <a:buFont typeface="+mj-lt"/>
              <a:buAutoNum type="arabicPeriod"/>
            </a:pPr>
            <a:r>
              <a:rPr lang="en-US" dirty="0"/>
              <a:t>FC layers</a:t>
            </a:r>
            <a:r>
              <a:rPr lang="ko-KR" altLang="en-US" dirty="0" err="1"/>
              <a:t>에선</a:t>
            </a:r>
            <a:r>
              <a:rPr lang="ko-KR" altLang="en-US" dirty="0"/>
              <a:t> </a:t>
            </a:r>
            <a:r>
              <a:rPr lang="en-US" altLang="ko-KR" dirty="0"/>
              <a:t>2</a:t>
            </a:r>
            <a:r>
              <a:rPr lang="en-US" dirty="0"/>
              <a:t>bit</a:t>
            </a:r>
            <a:r>
              <a:rPr lang="ko-KR" altLang="en-US" dirty="0"/>
              <a:t>만 있어도 높은 수준의 </a:t>
            </a:r>
            <a:r>
              <a:rPr lang="en-US" dirty="0"/>
              <a:t>Accuracy</a:t>
            </a:r>
            <a:r>
              <a:rPr lang="ko-KR" altLang="en-US" dirty="0" err="1"/>
              <a:t>를</a:t>
            </a:r>
            <a:r>
              <a:rPr lang="ko-KR" altLang="en-US" dirty="0"/>
              <a:t> 달성할 수 있었지만</a:t>
            </a:r>
            <a:r>
              <a:rPr lang="en-US" altLang="ko-KR" dirty="0"/>
              <a:t>, </a:t>
            </a:r>
            <a:r>
              <a:rPr lang="en-US" dirty="0"/>
              <a:t>CONV layers</a:t>
            </a:r>
            <a:r>
              <a:rPr lang="ko-KR" altLang="en-US" dirty="0"/>
              <a:t>는 </a:t>
            </a:r>
            <a:r>
              <a:rPr lang="en-US" altLang="ko-KR" dirty="0"/>
              <a:t>4</a:t>
            </a:r>
            <a:r>
              <a:rPr lang="en-US" dirty="0"/>
              <a:t>bit</a:t>
            </a:r>
            <a:r>
              <a:rPr lang="ko-KR" altLang="en-US" dirty="0"/>
              <a:t>이상이 필요했음</a:t>
            </a:r>
            <a:r>
              <a:rPr lang="en-US" altLang="ko-KR" dirty="0"/>
              <a:t>. </a:t>
            </a:r>
          </a:p>
          <a:p>
            <a:pPr lvl="3">
              <a:buFont typeface="+mj-lt"/>
              <a:buAutoNum type="arabicPeriod"/>
            </a:pPr>
            <a:r>
              <a:rPr lang="ko-KR" altLang="en-US" dirty="0"/>
              <a:t>그러므로</a:t>
            </a:r>
            <a:r>
              <a:rPr lang="en-US" altLang="ko-KR" dirty="0"/>
              <a:t>,</a:t>
            </a:r>
            <a:r>
              <a:rPr lang="ko-KR" altLang="en-US" dirty="0"/>
              <a:t> </a:t>
            </a:r>
            <a:r>
              <a:rPr lang="en-US" b="1" dirty="0"/>
              <a:t>CONV layers</a:t>
            </a:r>
            <a:r>
              <a:rPr lang="ko-KR" altLang="en-US" b="1" dirty="0"/>
              <a:t>의 </a:t>
            </a:r>
            <a:r>
              <a:rPr lang="en-US" b="1" dirty="0"/>
              <a:t>shared weight</a:t>
            </a:r>
            <a:r>
              <a:rPr lang="ko-KR" altLang="en-US" b="1" dirty="0"/>
              <a:t>들을 선정할 때</a:t>
            </a:r>
            <a:r>
              <a:rPr lang="en-US" altLang="ko-KR" b="1" dirty="0"/>
              <a:t>, </a:t>
            </a:r>
            <a:r>
              <a:rPr lang="ko-KR" altLang="en-US" b="1" dirty="0"/>
              <a:t>더 세밀한 </a:t>
            </a:r>
            <a:r>
              <a:rPr lang="en-US" altLang="ko-KR" b="1" dirty="0"/>
              <a:t>Quantization Level</a:t>
            </a:r>
            <a:r>
              <a:rPr lang="ko-KR" altLang="en-US" b="1" dirty="0"/>
              <a:t> 구분이 필요한 것으로 보임</a:t>
            </a:r>
            <a:r>
              <a:rPr lang="en-US" altLang="ko-KR" b="1" dirty="0"/>
              <a:t>.</a:t>
            </a:r>
          </a:p>
          <a:p>
            <a:pPr marL="1714500" lvl="3" indent="-342900">
              <a:buFont typeface="+mj-lt"/>
              <a:buAutoNum type="arabicPeriod"/>
            </a:pPr>
            <a:endParaRPr lang="en-KR"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DE14ACBD-D39D-8E45-A47C-E5815A9BBD7F}"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7" name="Picture 6">
            <a:extLst>
              <a:ext uri="{FF2B5EF4-FFF2-40B4-BE49-F238E27FC236}">
                <a16:creationId xmlns:a16="http://schemas.microsoft.com/office/drawing/2014/main" id="{364B6D5D-AD44-D96C-18DA-8805F2A7DDE6}"/>
              </a:ext>
            </a:extLst>
          </p:cNvPr>
          <p:cNvPicPr>
            <a:picLocks noChangeAspect="1"/>
          </p:cNvPicPr>
          <p:nvPr/>
        </p:nvPicPr>
        <p:blipFill>
          <a:blip r:embed="rId2"/>
          <a:stretch>
            <a:fillRect/>
          </a:stretch>
        </p:blipFill>
        <p:spPr>
          <a:xfrm>
            <a:off x="934718" y="3915240"/>
            <a:ext cx="5161280" cy="2202420"/>
          </a:xfrm>
          <a:prstGeom prst="rect">
            <a:avLst/>
          </a:prstGeom>
          <a:ln>
            <a:solidFill>
              <a:schemeClr val="tx1"/>
            </a:solidFill>
          </a:ln>
        </p:spPr>
      </p:pic>
      <p:pic>
        <p:nvPicPr>
          <p:cNvPr id="8" name="Picture 7">
            <a:extLst>
              <a:ext uri="{FF2B5EF4-FFF2-40B4-BE49-F238E27FC236}">
                <a16:creationId xmlns:a16="http://schemas.microsoft.com/office/drawing/2014/main" id="{7387F686-E2DB-93DF-AC0D-55E287357FE2}"/>
              </a:ext>
            </a:extLst>
          </p:cNvPr>
          <p:cNvPicPr>
            <a:picLocks noChangeAspect="1"/>
          </p:cNvPicPr>
          <p:nvPr/>
        </p:nvPicPr>
        <p:blipFill rotWithShape="1">
          <a:blip r:embed="rId3"/>
          <a:srcRect b="49488"/>
          <a:stretch/>
        </p:blipFill>
        <p:spPr>
          <a:xfrm>
            <a:off x="6172429" y="3915240"/>
            <a:ext cx="5719109" cy="2119800"/>
          </a:xfrm>
          <a:prstGeom prst="rect">
            <a:avLst/>
          </a:prstGeom>
          <a:ln>
            <a:solidFill>
              <a:schemeClr val="tx1"/>
            </a:solidFill>
          </a:ln>
        </p:spPr>
      </p:pic>
      <p:sp>
        <p:nvSpPr>
          <p:cNvPr id="12" name="Slide Number Placeholder 11">
            <a:extLst>
              <a:ext uri="{FF2B5EF4-FFF2-40B4-BE49-F238E27FC236}">
                <a16:creationId xmlns:a16="http://schemas.microsoft.com/office/drawing/2014/main" id="{1466799D-F1A1-460E-9CA1-45B9AF8AB631}"/>
              </a:ext>
            </a:extLst>
          </p:cNvPr>
          <p:cNvSpPr>
            <a:spLocks noGrp="1"/>
          </p:cNvSpPr>
          <p:nvPr>
            <p:ph type="sldNum" sz="quarter" idx="12"/>
          </p:nvPr>
        </p:nvSpPr>
        <p:spPr/>
        <p:txBody>
          <a:bodyPr/>
          <a:lstStyle/>
          <a:p>
            <a:fld id="{4253088D-31C3-1E4B-B81E-E383EAC32679}" type="slidenum">
              <a:rPr lang="en-KR" smtClean="0"/>
              <a:pPr/>
              <a:t>15</a:t>
            </a:fld>
            <a:r>
              <a:rPr lang="en-KR"/>
              <a:t> / </a:t>
            </a:r>
            <a:r>
              <a:rPr lang="en-US" altLang="ko-KR"/>
              <a:t>22</a:t>
            </a:r>
            <a:endParaRPr lang="en-KR" dirty="0"/>
          </a:p>
        </p:txBody>
      </p:sp>
    </p:spTree>
    <p:extLst>
      <p:ext uri="{BB962C8B-B14F-4D97-AF65-F5344CB8AC3E}">
        <p14:creationId xmlns:p14="http://schemas.microsoft.com/office/powerpoint/2010/main" val="42248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lstStyle/>
          <a:p>
            <a:pPr marL="342900" indent="-342900">
              <a:buFont typeface="+mj-lt"/>
              <a:buAutoNum type="arabicPeriod" startAt="2"/>
            </a:pPr>
            <a:r>
              <a:rPr lang="ko-KR" altLang="en-US" dirty="0"/>
              <a:t>실험 결과</a:t>
            </a:r>
            <a:endParaRPr lang="en-US" altLang="ko-KR" dirty="0"/>
          </a:p>
          <a:p>
            <a:pPr lvl="1">
              <a:buFont typeface="+mj-lt"/>
              <a:buAutoNum type="arabicPeriod" startAt="4"/>
            </a:pPr>
            <a:r>
              <a:rPr lang="en-US" dirty="0"/>
              <a:t>Centroid initialization (Shared weight initialization</a:t>
            </a:r>
            <a:r>
              <a:rPr lang="ko-KR" altLang="en-US" dirty="0"/>
              <a:t>에 따른 차이</a:t>
            </a:r>
            <a:r>
              <a:rPr lang="en-US" altLang="ko-KR" dirty="0"/>
              <a:t>)</a:t>
            </a:r>
          </a:p>
          <a:p>
            <a:pPr lvl="2"/>
            <a:r>
              <a:rPr lang="en-US" dirty="0"/>
              <a:t>3bit</a:t>
            </a:r>
            <a:r>
              <a:rPr lang="ko-KR" altLang="en-US" dirty="0"/>
              <a:t>일 경우를 제외하고 </a:t>
            </a:r>
            <a:r>
              <a:rPr lang="en-US" dirty="0"/>
              <a:t>random</a:t>
            </a:r>
            <a:r>
              <a:rPr lang="ko-KR" altLang="en-US" dirty="0"/>
              <a:t>과 </a:t>
            </a:r>
            <a:r>
              <a:rPr lang="en-US" dirty="0"/>
              <a:t>density </a:t>
            </a:r>
            <a:r>
              <a:rPr lang="en-US" dirty="0" err="1"/>
              <a:t>init</a:t>
            </a:r>
            <a:r>
              <a:rPr lang="ko-KR" altLang="en-US" dirty="0"/>
              <a:t>보다 </a:t>
            </a:r>
            <a:r>
              <a:rPr lang="en-US" b="1" dirty="0"/>
              <a:t>linear </a:t>
            </a:r>
            <a:r>
              <a:rPr lang="en-US" b="1" dirty="0" err="1"/>
              <a:t>init</a:t>
            </a:r>
            <a:r>
              <a:rPr lang="ko-KR" altLang="en-US" b="1" dirty="0"/>
              <a:t>의 </a:t>
            </a:r>
            <a:r>
              <a:rPr lang="en-US" b="1" dirty="0"/>
              <a:t>accuracy</a:t>
            </a:r>
            <a:r>
              <a:rPr lang="ko-KR" altLang="en-US" b="1" dirty="0"/>
              <a:t>가 가장 높았음</a:t>
            </a:r>
            <a:r>
              <a:rPr lang="en-US" altLang="ko-KR" b="1" dirty="0"/>
              <a:t>.</a:t>
            </a:r>
            <a:endParaRPr lang="ko-KR" altLang="en-US" dirty="0"/>
          </a:p>
          <a:p>
            <a:pPr lvl="2"/>
            <a:r>
              <a:rPr lang="en-US" dirty="0"/>
              <a:t>linear </a:t>
            </a:r>
            <a:r>
              <a:rPr lang="en-US" dirty="0" err="1"/>
              <a:t>init</a:t>
            </a:r>
            <a:r>
              <a:rPr lang="ko-KR" altLang="en-US" dirty="0"/>
              <a:t>에서 절댓값이 큰 </a:t>
            </a:r>
            <a:r>
              <a:rPr lang="en-US" dirty="0"/>
              <a:t>shared weight</a:t>
            </a:r>
            <a:r>
              <a:rPr lang="ko-KR" altLang="en-US" dirty="0"/>
              <a:t>들을 더 가질 수 있기 때문에 학습과 예측에 용이했다고 보임</a:t>
            </a:r>
            <a:r>
              <a:rPr lang="en-US" altLang="ko-KR" dirty="0"/>
              <a:t>.</a:t>
            </a:r>
          </a:p>
          <a:p>
            <a:pPr lvl="3">
              <a:buFont typeface="+mj-lt"/>
              <a:buAutoNum type="arabicPeriod" startAt="4"/>
            </a:pPr>
            <a:endParaRPr lang="en-KR"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7163ED10-12B9-7F48-BFE7-2B935C4FCB71}"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6" name="Picture 5">
            <a:extLst>
              <a:ext uri="{FF2B5EF4-FFF2-40B4-BE49-F238E27FC236}">
                <a16:creationId xmlns:a16="http://schemas.microsoft.com/office/drawing/2014/main" id="{E16802A6-77B3-2A6E-E3D0-479DA39AD46D}"/>
              </a:ext>
            </a:extLst>
          </p:cNvPr>
          <p:cNvPicPr>
            <a:picLocks noChangeAspect="1"/>
          </p:cNvPicPr>
          <p:nvPr/>
        </p:nvPicPr>
        <p:blipFill>
          <a:blip r:embed="rId2"/>
          <a:stretch>
            <a:fillRect/>
          </a:stretch>
        </p:blipFill>
        <p:spPr>
          <a:xfrm>
            <a:off x="1794264" y="2816352"/>
            <a:ext cx="8603468" cy="3077593"/>
          </a:xfrm>
          <a:prstGeom prst="rect">
            <a:avLst/>
          </a:prstGeom>
          <a:ln>
            <a:solidFill>
              <a:schemeClr val="tx1"/>
            </a:solidFill>
          </a:ln>
        </p:spPr>
      </p:pic>
      <p:sp>
        <p:nvSpPr>
          <p:cNvPr id="11" name="Slide Number Placeholder 10">
            <a:extLst>
              <a:ext uri="{FF2B5EF4-FFF2-40B4-BE49-F238E27FC236}">
                <a16:creationId xmlns:a16="http://schemas.microsoft.com/office/drawing/2014/main" id="{91CFC068-8895-775C-8731-1E248E8D6A61}"/>
              </a:ext>
            </a:extLst>
          </p:cNvPr>
          <p:cNvSpPr>
            <a:spLocks noGrp="1"/>
          </p:cNvSpPr>
          <p:nvPr>
            <p:ph type="sldNum" sz="quarter" idx="12"/>
          </p:nvPr>
        </p:nvSpPr>
        <p:spPr/>
        <p:txBody>
          <a:bodyPr/>
          <a:lstStyle/>
          <a:p>
            <a:fld id="{4253088D-31C3-1E4B-B81E-E383EAC32679}" type="slidenum">
              <a:rPr lang="en-KR" smtClean="0"/>
              <a:pPr/>
              <a:t>16</a:t>
            </a:fld>
            <a:r>
              <a:rPr lang="en-KR"/>
              <a:t> / </a:t>
            </a:r>
            <a:r>
              <a:rPr lang="en-US" altLang="ko-KR"/>
              <a:t>22</a:t>
            </a:r>
            <a:endParaRPr lang="en-KR" dirty="0"/>
          </a:p>
        </p:txBody>
      </p:sp>
    </p:spTree>
    <p:extLst>
      <p:ext uri="{BB962C8B-B14F-4D97-AF65-F5344CB8AC3E}">
        <p14:creationId xmlns:p14="http://schemas.microsoft.com/office/powerpoint/2010/main" val="400026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8" y="649224"/>
            <a:ext cx="6435718" cy="5527739"/>
          </a:xfrm>
        </p:spPr>
        <p:txBody>
          <a:bodyPr>
            <a:normAutofit/>
          </a:bodyPr>
          <a:lstStyle/>
          <a:p>
            <a:pPr marL="342900" indent="-342900">
              <a:buFont typeface="+mj-lt"/>
              <a:buAutoNum type="arabicPeriod" startAt="2"/>
            </a:pPr>
            <a:r>
              <a:rPr lang="ko-KR" altLang="en-US" dirty="0"/>
              <a:t>실험 결과</a:t>
            </a:r>
            <a:endParaRPr lang="en-US" altLang="ko-KR" dirty="0"/>
          </a:p>
          <a:p>
            <a:pPr lvl="1">
              <a:buFont typeface="+mj-lt"/>
              <a:buAutoNum type="arabicPeriod" startAt="5"/>
            </a:pPr>
            <a:r>
              <a:rPr lang="en-US" dirty="0"/>
              <a:t>Speedup and energy efficiency </a:t>
            </a:r>
            <a:r>
              <a:rPr lang="en-US" altLang="ko-KR" dirty="0"/>
              <a:t>(1/2)</a:t>
            </a:r>
            <a:endParaRPr lang="en-US" dirty="0"/>
          </a:p>
          <a:p>
            <a:pPr lvl="2">
              <a:buFont typeface="+mj-lt"/>
              <a:buAutoNum type="arabicPeriod"/>
            </a:pPr>
            <a:r>
              <a:rPr lang="en-US" dirty="0"/>
              <a:t>Deep Compression is targeting extremely latency-focused applications running on mobile, which requires real-time inference, such as pedestrian detection on an embedded processor inside an autonomous vehicle.</a:t>
            </a:r>
          </a:p>
          <a:p>
            <a:pPr lvl="2">
              <a:buFont typeface="+mj-lt"/>
              <a:buAutoNum type="arabicPeriod"/>
            </a:pPr>
            <a:r>
              <a:rPr lang="en-US" dirty="0"/>
              <a:t>FC layers</a:t>
            </a:r>
            <a:r>
              <a:rPr lang="ko-KR" altLang="en-US" dirty="0"/>
              <a:t>의 </a:t>
            </a:r>
            <a:r>
              <a:rPr lang="en-US" dirty="0"/>
              <a:t>weight</a:t>
            </a:r>
            <a:r>
              <a:rPr lang="ko-KR" altLang="en-US" dirty="0"/>
              <a:t>들은 전체 </a:t>
            </a:r>
            <a:r>
              <a:rPr lang="en-US" dirty="0"/>
              <a:t>Network </a:t>
            </a:r>
            <a:r>
              <a:rPr lang="ko-KR" altLang="en-US" dirty="0"/>
              <a:t>크기에서 상당한 부분을 차지함</a:t>
            </a:r>
            <a:r>
              <a:rPr lang="en-US" altLang="ko-KR" dirty="0"/>
              <a:t>. </a:t>
            </a:r>
            <a:r>
              <a:rPr lang="en-US" dirty="0"/>
              <a:t>VGG-16</a:t>
            </a:r>
            <a:r>
              <a:rPr lang="ko-KR" altLang="en-US" dirty="0"/>
              <a:t>의 경우 </a:t>
            </a:r>
            <a:r>
              <a:rPr lang="en-US" dirty="0"/>
              <a:t>Network</a:t>
            </a:r>
            <a:r>
              <a:rPr lang="ko-KR" altLang="en-US" dirty="0"/>
              <a:t>의 크기 중 </a:t>
            </a:r>
            <a:r>
              <a:rPr lang="en-US" altLang="ko-KR" dirty="0"/>
              <a:t>90%</a:t>
            </a:r>
            <a:r>
              <a:rPr lang="ko-KR" altLang="en-US" dirty="0"/>
              <a:t>가 </a:t>
            </a:r>
            <a:r>
              <a:rPr lang="en-US" dirty="0"/>
              <a:t>FC layers</a:t>
            </a:r>
            <a:r>
              <a:rPr lang="ko-KR" altLang="en-US" dirty="0"/>
              <a:t>의 </a:t>
            </a:r>
            <a:r>
              <a:rPr lang="en-US" dirty="0"/>
              <a:t>weight</a:t>
            </a:r>
            <a:r>
              <a:rPr lang="ko-KR" altLang="en-US" dirty="0"/>
              <a:t>들인데</a:t>
            </a:r>
            <a:r>
              <a:rPr lang="en-US" altLang="ko-KR" dirty="0"/>
              <a:t>, </a:t>
            </a:r>
            <a:r>
              <a:rPr lang="ko-KR" altLang="en-US" dirty="0"/>
              <a:t>이것은 </a:t>
            </a:r>
            <a:r>
              <a:rPr lang="en-US" dirty="0"/>
              <a:t>pruning </a:t>
            </a:r>
            <a:r>
              <a:rPr lang="ko-KR" altLang="en-US" dirty="0"/>
              <a:t>이후 </a:t>
            </a:r>
            <a:r>
              <a:rPr lang="en-US" altLang="ko-KR" dirty="0"/>
              <a:t>96%</a:t>
            </a:r>
            <a:r>
              <a:rPr lang="ko-KR" altLang="en-US" dirty="0" err="1"/>
              <a:t>를</a:t>
            </a:r>
            <a:r>
              <a:rPr lang="ko-KR" altLang="en-US" dirty="0"/>
              <a:t> 줄일 수 있음</a:t>
            </a:r>
            <a:r>
              <a:rPr lang="en-US" altLang="ko-KR" dirty="0"/>
              <a:t>.</a:t>
            </a:r>
          </a:p>
          <a:p>
            <a:pPr lvl="2">
              <a:buFont typeface="+mj-lt"/>
              <a:buAutoNum type="arabicPeriod"/>
            </a:pPr>
            <a:r>
              <a:rPr lang="en-US" dirty="0"/>
              <a:t>CONV layers</a:t>
            </a:r>
            <a:r>
              <a:rPr lang="ko-KR" altLang="en-US" dirty="0"/>
              <a:t>나 </a:t>
            </a:r>
            <a:r>
              <a:rPr lang="en-US" dirty="0"/>
              <a:t>FC layers</a:t>
            </a:r>
            <a:r>
              <a:rPr lang="ko-KR" altLang="en-US" dirty="0"/>
              <a:t>는 각각 상당한 양의 압축이 가능했고</a:t>
            </a:r>
            <a:r>
              <a:rPr lang="en-US" altLang="ko-KR" dirty="0"/>
              <a:t>, </a:t>
            </a:r>
            <a:r>
              <a:rPr lang="ko-KR" altLang="en-US" dirty="0"/>
              <a:t>이를 여러 실험 환경에서 구동함</a:t>
            </a:r>
            <a:r>
              <a:rPr lang="en-US" altLang="ko-KR" dirty="0"/>
              <a:t>. </a:t>
            </a:r>
          </a:p>
          <a:p>
            <a:pPr lvl="3"/>
            <a:r>
              <a:rPr lang="ko-KR" altLang="en-US" dirty="0"/>
              <a:t>다만 라이브러리의 한계로 </a:t>
            </a:r>
            <a:r>
              <a:rPr lang="en-US" dirty="0"/>
              <a:t>quantization</a:t>
            </a:r>
            <a:r>
              <a:rPr lang="ko-KR" altLang="en-US" dirty="0"/>
              <a:t>은 구현하지 못하고</a:t>
            </a:r>
            <a:r>
              <a:rPr lang="en-US" altLang="ko-KR" dirty="0"/>
              <a:t>, </a:t>
            </a:r>
            <a:r>
              <a:rPr lang="en-US" dirty="0"/>
              <a:t>pruning</a:t>
            </a:r>
            <a:r>
              <a:rPr lang="ko-KR" altLang="en-US" dirty="0"/>
              <a:t>과 </a:t>
            </a:r>
            <a:r>
              <a:rPr lang="en-US" dirty="0"/>
              <a:t>Huffman coding</a:t>
            </a:r>
            <a:r>
              <a:rPr lang="ko-KR" altLang="en-US" dirty="0"/>
              <a:t>만이 적용되었음</a:t>
            </a:r>
            <a:r>
              <a:rPr lang="en-US" altLang="ko-KR" dirty="0"/>
              <a:t>.</a:t>
            </a:r>
          </a:p>
          <a:p>
            <a:pPr lvl="2">
              <a:buFont typeface="+mj-lt"/>
              <a:buAutoNum type="arabicPeriod"/>
            </a:pPr>
            <a:r>
              <a:rPr lang="ko-KR" altLang="en-US" dirty="0"/>
              <a:t>모두 </a:t>
            </a:r>
            <a:r>
              <a:rPr lang="en-US" dirty="0"/>
              <a:t>batch size = 1</a:t>
            </a:r>
            <a:r>
              <a:rPr lang="ko-KR" altLang="en-US" dirty="0"/>
              <a:t>로 설정하고 구동함</a:t>
            </a:r>
            <a:r>
              <a:rPr lang="en-US" altLang="ko-KR" dirty="0"/>
              <a:t>.</a:t>
            </a:r>
            <a:endParaRPr lang="ko-KR" altLang="en-US"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9DCDDF3E-E7D0-9549-9DC2-56EDBCA05EC1}"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7" name="Picture 6">
            <a:extLst>
              <a:ext uri="{FF2B5EF4-FFF2-40B4-BE49-F238E27FC236}">
                <a16:creationId xmlns:a16="http://schemas.microsoft.com/office/drawing/2014/main" id="{49F0AD5D-6D36-D79D-2138-2E01248CA6E3}"/>
              </a:ext>
            </a:extLst>
          </p:cNvPr>
          <p:cNvPicPr>
            <a:picLocks noChangeAspect="1"/>
          </p:cNvPicPr>
          <p:nvPr/>
        </p:nvPicPr>
        <p:blipFill>
          <a:blip r:embed="rId2"/>
          <a:stretch>
            <a:fillRect/>
          </a:stretch>
        </p:blipFill>
        <p:spPr>
          <a:xfrm>
            <a:off x="7060875" y="1609026"/>
            <a:ext cx="4588627" cy="3696394"/>
          </a:xfrm>
          <a:prstGeom prst="rect">
            <a:avLst/>
          </a:prstGeom>
        </p:spPr>
      </p:pic>
      <p:sp>
        <p:nvSpPr>
          <p:cNvPr id="11" name="Slide Number Placeholder 10">
            <a:extLst>
              <a:ext uri="{FF2B5EF4-FFF2-40B4-BE49-F238E27FC236}">
                <a16:creationId xmlns:a16="http://schemas.microsoft.com/office/drawing/2014/main" id="{3063AFF8-E5AC-5975-3373-BDAB2907937A}"/>
              </a:ext>
            </a:extLst>
          </p:cNvPr>
          <p:cNvSpPr>
            <a:spLocks noGrp="1"/>
          </p:cNvSpPr>
          <p:nvPr>
            <p:ph type="sldNum" sz="quarter" idx="12"/>
          </p:nvPr>
        </p:nvSpPr>
        <p:spPr/>
        <p:txBody>
          <a:bodyPr/>
          <a:lstStyle/>
          <a:p>
            <a:fld id="{4253088D-31C3-1E4B-B81E-E383EAC32679}" type="slidenum">
              <a:rPr lang="en-KR" smtClean="0"/>
              <a:pPr/>
              <a:t>17</a:t>
            </a:fld>
            <a:r>
              <a:rPr lang="en-KR"/>
              <a:t> / </a:t>
            </a:r>
            <a:r>
              <a:rPr lang="en-US" altLang="ko-KR"/>
              <a:t>22</a:t>
            </a:r>
            <a:endParaRPr lang="en-KR" dirty="0"/>
          </a:p>
        </p:txBody>
      </p:sp>
    </p:spTree>
    <p:extLst>
      <p:ext uri="{BB962C8B-B14F-4D97-AF65-F5344CB8AC3E}">
        <p14:creationId xmlns:p14="http://schemas.microsoft.com/office/powerpoint/2010/main" val="140341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8" y="649224"/>
            <a:ext cx="6014932" cy="5527739"/>
          </a:xfrm>
        </p:spPr>
        <p:txBody>
          <a:bodyPr>
            <a:normAutofit/>
          </a:bodyPr>
          <a:lstStyle/>
          <a:p>
            <a:pPr marL="342900" indent="-342900">
              <a:buFont typeface="+mj-lt"/>
              <a:buAutoNum type="arabicPeriod" startAt="2"/>
            </a:pPr>
            <a:r>
              <a:rPr lang="ko-KR" altLang="en-US" dirty="0"/>
              <a:t>실험 결과</a:t>
            </a:r>
            <a:endParaRPr lang="en-US" altLang="ko-KR" dirty="0"/>
          </a:p>
          <a:p>
            <a:pPr lvl="1">
              <a:buFont typeface="+mj-lt"/>
              <a:buAutoNum type="arabicPeriod" startAt="5"/>
            </a:pPr>
            <a:r>
              <a:rPr lang="en-US" dirty="0"/>
              <a:t>Speedup and energy efficiency </a:t>
            </a:r>
            <a:r>
              <a:rPr lang="en-US" altLang="ko-KR" dirty="0"/>
              <a:t>(1/2)</a:t>
            </a:r>
            <a:endParaRPr lang="en-US" dirty="0"/>
          </a:p>
          <a:p>
            <a:pPr lvl="2">
              <a:buFont typeface="+mj-lt"/>
              <a:buAutoNum type="arabicPeriod" startAt="5"/>
            </a:pPr>
            <a:r>
              <a:rPr lang="en-US" dirty="0"/>
              <a:t>Speedup </a:t>
            </a:r>
            <a:r>
              <a:rPr lang="ko-KR" altLang="en-US" dirty="0"/>
              <a:t>분석 </a:t>
            </a:r>
            <a:r>
              <a:rPr lang="en-US" dirty="0"/>
              <a:t>[Figure </a:t>
            </a:r>
            <a:r>
              <a:rPr lang="en-US" altLang="ko-KR" dirty="0"/>
              <a:t>9</a:t>
            </a:r>
            <a:r>
              <a:rPr lang="en-US" dirty="0"/>
              <a:t>] </a:t>
            </a:r>
            <a:endParaRPr lang="en-US" altLang="ko-KR" dirty="0"/>
          </a:p>
          <a:p>
            <a:pPr lvl="3"/>
            <a:r>
              <a:rPr lang="en-US" dirty="0"/>
              <a:t>GPU pruned</a:t>
            </a:r>
            <a:r>
              <a:rPr lang="ko-KR" altLang="en-US" dirty="0"/>
              <a:t>가 가장 좋은 연산속도 향상 폭을 보임</a:t>
            </a:r>
            <a:r>
              <a:rPr lang="en-US" altLang="ko-KR" dirty="0"/>
              <a:t>. 56~210</a:t>
            </a:r>
            <a:r>
              <a:rPr lang="ko-KR" altLang="en-US" dirty="0"/>
              <a:t>배</a:t>
            </a:r>
            <a:r>
              <a:rPr lang="en-US" altLang="ko-KR" dirty="0"/>
              <a:t>.</a:t>
            </a:r>
          </a:p>
          <a:p>
            <a:pPr lvl="2">
              <a:buFont typeface="+mj-lt"/>
              <a:buAutoNum type="arabicPeriod" startAt="5"/>
            </a:pPr>
            <a:r>
              <a:rPr lang="en-US" dirty="0"/>
              <a:t>Energy efficiency </a:t>
            </a:r>
            <a:r>
              <a:rPr lang="ko-KR" altLang="en-US" dirty="0"/>
              <a:t>분석 </a:t>
            </a:r>
            <a:r>
              <a:rPr lang="en-US" dirty="0"/>
              <a:t>[Figure </a:t>
            </a:r>
            <a:r>
              <a:rPr lang="en-US" altLang="ko-KR" dirty="0"/>
              <a:t>10</a:t>
            </a:r>
            <a:r>
              <a:rPr lang="en-US" dirty="0"/>
              <a:t>] </a:t>
            </a:r>
            <a:endParaRPr lang="en-US" altLang="ko-KR" dirty="0"/>
          </a:p>
          <a:p>
            <a:pPr lvl="3"/>
            <a:r>
              <a:rPr lang="en-US" dirty="0"/>
              <a:t>TK1 Pruned</a:t>
            </a:r>
            <a:r>
              <a:rPr lang="ko-KR" altLang="en-US" dirty="0"/>
              <a:t>가 가장 좋은 에너지 효율을 가짐</a:t>
            </a:r>
            <a:r>
              <a:rPr lang="en-US" altLang="ko-KR" dirty="0"/>
              <a:t>. 18~102</a:t>
            </a:r>
            <a:r>
              <a:rPr lang="ko-KR" altLang="en-US" dirty="0"/>
              <a:t>배</a:t>
            </a:r>
          </a:p>
          <a:p>
            <a:pPr lvl="3"/>
            <a:r>
              <a:rPr lang="en-US" dirty="0"/>
              <a:t>GPU pruned</a:t>
            </a:r>
            <a:r>
              <a:rPr lang="ko-KR" altLang="en-US" dirty="0"/>
              <a:t>가 그 뒤로 </a:t>
            </a:r>
            <a:r>
              <a:rPr lang="en-US" altLang="ko-KR" dirty="0"/>
              <a:t>8~78</a:t>
            </a:r>
            <a:r>
              <a:rPr lang="ko-KR" altLang="en-US" dirty="0"/>
              <a:t>배의 효율을 보였음</a:t>
            </a:r>
            <a:r>
              <a:rPr lang="en-US" altLang="ko-KR" dirty="0"/>
              <a:t>.</a:t>
            </a:r>
          </a:p>
          <a:p>
            <a:pPr lvl="4">
              <a:buFont typeface="+mj-lt"/>
              <a:buAutoNum type="arabicPeriod" startAt="5"/>
            </a:pPr>
            <a:endParaRPr lang="ko-KR" altLang="en-US"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06EF1A9D-B158-B446-BFBC-1E9148A26691}"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8" name="Picture 7">
            <a:extLst>
              <a:ext uri="{FF2B5EF4-FFF2-40B4-BE49-F238E27FC236}">
                <a16:creationId xmlns:a16="http://schemas.microsoft.com/office/drawing/2014/main" id="{C713B916-AC72-9446-0B51-DA245E409918}"/>
              </a:ext>
            </a:extLst>
          </p:cNvPr>
          <p:cNvPicPr>
            <a:picLocks noChangeAspect="1"/>
          </p:cNvPicPr>
          <p:nvPr/>
        </p:nvPicPr>
        <p:blipFill>
          <a:blip r:embed="rId2"/>
          <a:stretch>
            <a:fillRect/>
          </a:stretch>
        </p:blipFill>
        <p:spPr>
          <a:xfrm>
            <a:off x="5979646" y="1412111"/>
            <a:ext cx="5897517" cy="4285847"/>
          </a:xfrm>
          <a:prstGeom prst="rect">
            <a:avLst/>
          </a:prstGeom>
          <a:ln>
            <a:solidFill>
              <a:schemeClr val="tx1"/>
            </a:solidFill>
          </a:ln>
        </p:spPr>
      </p:pic>
      <p:sp>
        <p:nvSpPr>
          <p:cNvPr id="12" name="Slide Number Placeholder 11">
            <a:extLst>
              <a:ext uri="{FF2B5EF4-FFF2-40B4-BE49-F238E27FC236}">
                <a16:creationId xmlns:a16="http://schemas.microsoft.com/office/drawing/2014/main" id="{ADD2A4FD-F022-029C-00E8-9A8AD9C079E9}"/>
              </a:ext>
            </a:extLst>
          </p:cNvPr>
          <p:cNvSpPr>
            <a:spLocks noGrp="1"/>
          </p:cNvSpPr>
          <p:nvPr>
            <p:ph type="sldNum" sz="quarter" idx="12"/>
          </p:nvPr>
        </p:nvSpPr>
        <p:spPr/>
        <p:txBody>
          <a:bodyPr/>
          <a:lstStyle/>
          <a:p>
            <a:fld id="{4253088D-31C3-1E4B-B81E-E383EAC32679}" type="slidenum">
              <a:rPr lang="en-KR" smtClean="0"/>
              <a:pPr/>
              <a:t>18</a:t>
            </a:fld>
            <a:r>
              <a:rPr lang="en-KR"/>
              <a:t> / </a:t>
            </a:r>
            <a:r>
              <a:rPr lang="en-US" altLang="ko-KR"/>
              <a:t>22</a:t>
            </a:r>
            <a:endParaRPr lang="en-KR" dirty="0"/>
          </a:p>
        </p:txBody>
      </p:sp>
    </p:spTree>
    <p:extLst>
      <p:ext uri="{BB962C8B-B14F-4D97-AF65-F5344CB8AC3E}">
        <p14:creationId xmlns:p14="http://schemas.microsoft.com/office/powerpoint/2010/main" val="37064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normAutofit/>
          </a:bodyPr>
          <a:lstStyle/>
          <a:p>
            <a:pPr marL="342900" indent="-342900">
              <a:buFont typeface="+mj-lt"/>
              <a:buAutoNum type="arabicPeriod" startAt="2"/>
            </a:pPr>
            <a:r>
              <a:rPr lang="ko-KR" altLang="en-US" dirty="0"/>
              <a:t>실험 결과</a:t>
            </a:r>
            <a:endParaRPr lang="en-US" altLang="ko-KR" dirty="0"/>
          </a:p>
          <a:p>
            <a:pPr marL="800100" lvl="1" indent="-342900">
              <a:buFont typeface="+mj-lt"/>
              <a:buAutoNum type="arabicPeriod" startAt="6"/>
            </a:pPr>
            <a:r>
              <a:rPr lang="ko-KR" altLang="en-US" dirty="0"/>
              <a:t>각 </a:t>
            </a:r>
            <a:r>
              <a:rPr lang="en-US" dirty="0"/>
              <a:t>quantization level </a:t>
            </a:r>
            <a:r>
              <a:rPr lang="ko-KR" altLang="en-US" dirty="0"/>
              <a:t>설정에 따른 </a:t>
            </a:r>
            <a:r>
              <a:rPr lang="en-US" dirty="0"/>
              <a:t>error increase </a:t>
            </a:r>
            <a:r>
              <a:rPr lang="ko-KR" altLang="en-US" dirty="0"/>
              <a:t>분석</a:t>
            </a:r>
            <a:endParaRPr lang="en-US" altLang="ko-KR" dirty="0"/>
          </a:p>
          <a:p>
            <a:pPr lvl="2"/>
            <a:r>
              <a:rPr lang="ko-KR" altLang="en-US" dirty="0"/>
              <a:t>각각 </a:t>
            </a:r>
            <a:r>
              <a:rPr lang="en-US" altLang="ko-KR" dirty="0"/>
              <a:t>8 </a:t>
            </a:r>
            <a:r>
              <a:rPr lang="en-US" dirty="0"/>
              <a:t>bits / 4 bits </a:t>
            </a:r>
            <a:r>
              <a:rPr lang="ko-KR" altLang="en-US" dirty="0"/>
              <a:t>까진 괜찮은데</a:t>
            </a:r>
            <a:r>
              <a:rPr lang="en-US" altLang="ko-KR" dirty="0"/>
              <a:t>, 4 </a:t>
            </a:r>
            <a:r>
              <a:rPr lang="en-US" dirty="0"/>
              <a:t>bits / 2 bits </a:t>
            </a:r>
            <a:r>
              <a:rPr lang="ko-KR" altLang="en-US" dirty="0"/>
              <a:t>에서는 </a:t>
            </a:r>
            <a:r>
              <a:rPr lang="en-US" dirty="0"/>
              <a:t>Error</a:t>
            </a:r>
            <a:r>
              <a:rPr lang="ko-KR" altLang="en-US" dirty="0"/>
              <a:t>가 증가하는 것을 볼 수 있음</a:t>
            </a:r>
            <a:r>
              <a:rPr lang="en-US" altLang="ko-KR" dirty="0"/>
              <a:t>.</a:t>
            </a:r>
          </a:p>
          <a:p>
            <a:pPr lvl="2"/>
            <a:r>
              <a:rPr lang="ko-KR" altLang="en-US" dirty="0"/>
              <a:t>적어도 </a:t>
            </a:r>
            <a:r>
              <a:rPr lang="en-US" altLang="ko-KR" dirty="0"/>
              <a:t>8 </a:t>
            </a:r>
            <a:r>
              <a:rPr lang="en-US" dirty="0"/>
              <a:t>bits / 4 bits</a:t>
            </a:r>
            <a:r>
              <a:rPr lang="ko-KR" altLang="en-US" dirty="0"/>
              <a:t>의 </a:t>
            </a:r>
            <a:r>
              <a:rPr lang="en-US" dirty="0"/>
              <a:t>quantization</a:t>
            </a:r>
            <a:r>
              <a:rPr lang="ko-KR" altLang="en-US" dirty="0"/>
              <a:t>을 수행하는 것이 좋아 보임</a:t>
            </a:r>
            <a:r>
              <a:rPr lang="en-US" altLang="ko-KR" dirty="0"/>
              <a:t>.</a:t>
            </a:r>
          </a:p>
          <a:p>
            <a:pPr lvl="5">
              <a:buFont typeface="+mj-lt"/>
              <a:buAutoNum type="arabicPeriod" startAt="5"/>
            </a:pPr>
            <a:endParaRPr lang="ko-KR" altLang="en-US"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35C9B256-7574-D845-B823-7E02EEB34629}"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7" name="Picture 6">
            <a:extLst>
              <a:ext uri="{FF2B5EF4-FFF2-40B4-BE49-F238E27FC236}">
                <a16:creationId xmlns:a16="http://schemas.microsoft.com/office/drawing/2014/main" id="{B4DE463C-0E40-38BD-B0CB-A5C79CBB7A9C}"/>
              </a:ext>
            </a:extLst>
          </p:cNvPr>
          <p:cNvPicPr>
            <a:picLocks noChangeAspect="1"/>
          </p:cNvPicPr>
          <p:nvPr/>
        </p:nvPicPr>
        <p:blipFill>
          <a:blip r:embed="rId2"/>
          <a:stretch>
            <a:fillRect/>
          </a:stretch>
        </p:blipFill>
        <p:spPr>
          <a:xfrm>
            <a:off x="5838045" y="4044862"/>
            <a:ext cx="5714238" cy="1798186"/>
          </a:xfrm>
          <a:prstGeom prst="rect">
            <a:avLst/>
          </a:prstGeom>
          <a:ln>
            <a:solidFill>
              <a:schemeClr val="tx1"/>
            </a:solidFill>
          </a:ln>
        </p:spPr>
      </p:pic>
      <p:sp>
        <p:nvSpPr>
          <p:cNvPr id="12" name="Slide Number Placeholder 11">
            <a:extLst>
              <a:ext uri="{FF2B5EF4-FFF2-40B4-BE49-F238E27FC236}">
                <a16:creationId xmlns:a16="http://schemas.microsoft.com/office/drawing/2014/main" id="{CBFCC195-2C66-A6DF-9328-8618FA6C72BB}"/>
              </a:ext>
            </a:extLst>
          </p:cNvPr>
          <p:cNvSpPr>
            <a:spLocks noGrp="1"/>
          </p:cNvSpPr>
          <p:nvPr>
            <p:ph type="sldNum" sz="quarter" idx="12"/>
          </p:nvPr>
        </p:nvSpPr>
        <p:spPr/>
        <p:txBody>
          <a:bodyPr/>
          <a:lstStyle/>
          <a:p>
            <a:fld id="{4253088D-31C3-1E4B-B81E-E383EAC32679}" type="slidenum">
              <a:rPr lang="en-KR" smtClean="0"/>
              <a:pPr/>
              <a:t>19</a:t>
            </a:fld>
            <a:r>
              <a:rPr lang="en-KR"/>
              <a:t> / </a:t>
            </a:r>
            <a:r>
              <a:rPr lang="en-US" altLang="ko-KR"/>
              <a:t>22</a:t>
            </a:r>
            <a:endParaRPr lang="en-KR" dirty="0"/>
          </a:p>
        </p:txBody>
      </p:sp>
      <p:pic>
        <p:nvPicPr>
          <p:cNvPr id="13" name="Picture 12">
            <a:extLst>
              <a:ext uri="{FF2B5EF4-FFF2-40B4-BE49-F238E27FC236}">
                <a16:creationId xmlns:a16="http://schemas.microsoft.com/office/drawing/2014/main" id="{5DD1B30F-22C2-FB62-A621-64D7FED19866}"/>
              </a:ext>
            </a:extLst>
          </p:cNvPr>
          <p:cNvPicPr>
            <a:picLocks noChangeAspect="1"/>
          </p:cNvPicPr>
          <p:nvPr/>
        </p:nvPicPr>
        <p:blipFill>
          <a:blip r:embed="rId3"/>
          <a:stretch>
            <a:fillRect/>
          </a:stretch>
        </p:blipFill>
        <p:spPr>
          <a:xfrm>
            <a:off x="6732024" y="2088177"/>
            <a:ext cx="4820259" cy="1724281"/>
          </a:xfrm>
          <a:prstGeom prst="rect">
            <a:avLst/>
          </a:prstGeom>
          <a:ln>
            <a:solidFill>
              <a:schemeClr val="tx1"/>
            </a:solidFill>
          </a:ln>
        </p:spPr>
      </p:pic>
    </p:spTree>
    <p:extLst>
      <p:ext uri="{BB962C8B-B14F-4D97-AF65-F5344CB8AC3E}">
        <p14:creationId xmlns:p14="http://schemas.microsoft.com/office/powerpoint/2010/main" val="233936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9A9B-B44F-98AC-82D2-EB16D7173158}"/>
              </a:ext>
            </a:extLst>
          </p:cNvPr>
          <p:cNvSpPr>
            <a:spLocks noGrp="1"/>
          </p:cNvSpPr>
          <p:nvPr>
            <p:ph type="title"/>
          </p:nvPr>
        </p:nvSpPr>
        <p:spPr/>
        <p:txBody>
          <a:bodyPr/>
          <a:lstStyle/>
          <a:p>
            <a:r>
              <a:rPr lang="en-US" altLang="ko-KR"/>
              <a:t>Outline</a:t>
            </a:r>
            <a:endParaRPr lang="en-KR" dirty="0"/>
          </a:p>
        </p:txBody>
      </p:sp>
      <p:sp>
        <p:nvSpPr>
          <p:cNvPr id="3" name="Content Placeholder 2">
            <a:extLst>
              <a:ext uri="{FF2B5EF4-FFF2-40B4-BE49-F238E27FC236}">
                <a16:creationId xmlns:a16="http://schemas.microsoft.com/office/drawing/2014/main" id="{1DAD66B9-5F93-1511-DFDE-16F8E0DFB75E}"/>
              </a:ext>
            </a:extLst>
          </p:cNvPr>
          <p:cNvSpPr>
            <a:spLocks noGrp="1"/>
          </p:cNvSpPr>
          <p:nvPr>
            <p:ph idx="1"/>
          </p:nvPr>
        </p:nvSpPr>
        <p:spPr/>
        <p:txBody>
          <a:bodyPr>
            <a:normAutofit fontScale="92500" lnSpcReduction="20000"/>
          </a:bodyPr>
          <a:lstStyle/>
          <a:p>
            <a:pPr marL="342900" indent="-342900">
              <a:buFont typeface="+mj-lt"/>
              <a:buAutoNum type="arabicPeriod"/>
            </a:pPr>
            <a:r>
              <a:rPr lang="en-KR" dirty="0"/>
              <a:t>서론</a:t>
            </a:r>
          </a:p>
          <a:p>
            <a:pPr marL="800100" lvl="1" indent="-342900">
              <a:buFont typeface="+mj-lt"/>
              <a:buAutoNum type="arabicPeriod"/>
            </a:pPr>
            <a:r>
              <a:rPr lang="en-KR" dirty="0"/>
              <a:t>문제제기</a:t>
            </a:r>
          </a:p>
          <a:p>
            <a:pPr marL="800100" lvl="1" indent="-342900">
              <a:buFont typeface="+mj-lt"/>
              <a:buAutoNum type="arabicPeriod"/>
            </a:pPr>
            <a:r>
              <a:rPr lang="en-KR" dirty="0"/>
              <a:t>아이디어</a:t>
            </a:r>
          </a:p>
          <a:p>
            <a:pPr marL="800100" lvl="1" indent="-342900">
              <a:buFont typeface="+mj-lt"/>
              <a:buAutoNum type="arabicPeriod"/>
            </a:pPr>
            <a:r>
              <a:rPr lang="ko-KR" altLang="en-US" dirty="0"/>
              <a:t>관련 연구</a:t>
            </a:r>
            <a:endParaRPr lang="en-KR" dirty="0"/>
          </a:p>
          <a:p>
            <a:pPr marL="342900" indent="-342900">
              <a:buFont typeface="+mj-lt"/>
              <a:buAutoNum type="arabicPeriod"/>
            </a:pPr>
            <a:r>
              <a:rPr lang="en-KR" dirty="0"/>
              <a:t>본론</a:t>
            </a:r>
          </a:p>
          <a:p>
            <a:pPr marL="800100" lvl="1" indent="-342900">
              <a:buFont typeface="+mj-lt"/>
              <a:buAutoNum type="arabicPeriod"/>
            </a:pPr>
            <a:r>
              <a:rPr lang="en-US" dirty="0"/>
              <a:t>Deep Compression </a:t>
            </a:r>
            <a:r>
              <a:rPr lang="en-KR" dirty="0"/>
              <a:t>구현</a:t>
            </a:r>
          </a:p>
          <a:p>
            <a:pPr marL="1257300" lvl="2" indent="-342900">
              <a:buFont typeface="+mj-lt"/>
              <a:buAutoNum type="arabicPeriod"/>
            </a:pPr>
            <a:r>
              <a:rPr lang="en-US" dirty="0"/>
              <a:t>Network pruning</a:t>
            </a:r>
          </a:p>
          <a:p>
            <a:pPr marL="1257300" lvl="2" indent="-342900">
              <a:buFont typeface="+mj-lt"/>
              <a:buAutoNum type="arabicPeriod"/>
            </a:pPr>
            <a:r>
              <a:rPr lang="en-US" dirty="0"/>
              <a:t>Trained Quantization and Weight Sharing</a:t>
            </a:r>
          </a:p>
          <a:p>
            <a:pPr marL="1257300" lvl="2" indent="-342900">
              <a:buFont typeface="+mj-lt"/>
              <a:buAutoNum type="arabicPeriod"/>
            </a:pPr>
            <a:r>
              <a:rPr lang="en-US" dirty="0"/>
              <a:t>Huffman Coding</a:t>
            </a:r>
            <a:endParaRPr lang="en-KR" dirty="0"/>
          </a:p>
          <a:p>
            <a:pPr marL="800100" lvl="1" indent="-342900">
              <a:buFont typeface="+mj-lt"/>
              <a:buAutoNum type="arabicPeriod"/>
            </a:pPr>
            <a:r>
              <a:rPr lang="en-KR" dirty="0"/>
              <a:t>실험결과</a:t>
            </a:r>
          </a:p>
          <a:p>
            <a:pPr marL="1257300" lvl="2" indent="-342900">
              <a:buFont typeface="+mj-lt"/>
              <a:buAutoNum type="arabicPeriod"/>
            </a:pPr>
            <a:r>
              <a:rPr lang="ko-KR" altLang="en-US" dirty="0"/>
              <a:t>결과 요약</a:t>
            </a:r>
            <a:endParaRPr lang="en-KR" dirty="0"/>
          </a:p>
          <a:p>
            <a:pPr marL="1257300" lvl="2" indent="-342900">
              <a:buFont typeface="+mj-lt"/>
              <a:buAutoNum type="arabicPeriod"/>
            </a:pPr>
            <a:r>
              <a:rPr lang="en-US" dirty="0"/>
              <a:t>“Deep Compression”</a:t>
            </a:r>
            <a:r>
              <a:rPr lang="ko-KR" altLang="en-US" dirty="0"/>
              <a:t>에 따른 압축률과 </a:t>
            </a:r>
            <a:r>
              <a:rPr lang="en-US" dirty="0"/>
              <a:t>Accuracy </a:t>
            </a:r>
            <a:r>
              <a:rPr lang="ko-KR" altLang="en-US" dirty="0"/>
              <a:t>향상 분석</a:t>
            </a:r>
            <a:endParaRPr lang="en-KR" altLang="ko-KR" dirty="0"/>
          </a:p>
          <a:p>
            <a:pPr marL="1257300" lvl="2" indent="-342900">
              <a:buFont typeface="+mj-lt"/>
              <a:buAutoNum type="arabicPeriod"/>
            </a:pPr>
            <a:r>
              <a:rPr lang="en-US" dirty="0"/>
              <a:t>Pruning and Quantization working together</a:t>
            </a:r>
          </a:p>
          <a:p>
            <a:pPr marL="1257300" lvl="2" indent="-342900">
              <a:buFont typeface="+mj-lt"/>
              <a:buAutoNum type="arabicPeriod"/>
            </a:pPr>
            <a:r>
              <a:rPr lang="en-US" dirty="0"/>
              <a:t>Centroid initialization (Shared weight initialization</a:t>
            </a:r>
            <a:r>
              <a:rPr lang="ko-KR" altLang="en-US" dirty="0"/>
              <a:t>에 따른 차이</a:t>
            </a:r>
            <a:r>
              <a:rPr lang="en-US" altLang="ko-KR" dirty="0"/>
              <a:t>)</a:t>
            </a:r>
          </a:p>
          <a:p>
            <a:pPr marL="1257300" lvl="2" indent="-342900">
              <a:buFont typeface="+mj-lt"/>
              <a:buAutoNum type="arabicPeriod"/>
            </a:pPr>
            <a:r>
              <a:rPr lang="en-US" dirty="0"/>
              <a:t>Speedup and energy efficiency</a:t>
            </a:r>
          </a:p>
          <a:p>
            <a:pPr marL="1257300" lvl="2" indent="-342900">
              <a:buFont typeface="+mj-lt"/>
              <a:buAutoNum type="arabicPeriod"/>
            </a:pPr>
            <a:r>
              <a:rPr lang="ko-KR" altLang="en-US" dirty="0"/>
              <a:t>각 </a:t>
            </a:r>
            <a:r>
              <a:rPr lang="en-US" dirty="0"/>
              <a:t>quantization level </a:t>
            </a:r>
            <a:r>
              <a:rPr lang="ko-KR" altLang="en-US" dirty="0"/>
              <a:t>설정에 따른 </a:t>
            </a:r>
            <a:r>
              <a:rPr lang="en-US" dirty="0"/>
              <a:t>error increase </a:t>
            </a:r>
            <a:r>
              <a:rPr lang="ko-KR" altLang="en-US" dirty="0"/>
              <a:t>분석</a:t>
            </a:r>
            <a:endParaRPr lang="en-US" altLang="ko-KR" dirty="0"/>
          </a:p>
          <a:p>
            <a:pPr marL="1257300" lvl="2" indent="-342900">
              <a:buFont typeface="+mj-lt"/>
              <a:buAutoNum type="arabicPeriod"/>
            </a:pPr>
            <a:r>
              <a:rPr lang="en-US" dirty="0"/>
              <a:t>Ratio of Weight, Index and Codebook</a:t>
            </a:r>
          </a:p>
          <a:p>
            <a:pPr marL="1257300" lvl="2" indent="-342900">
              <a:buFont typeface="+mj-lt"/>
              <a:buAutoNum type="arabicPeriod"/>
            </a:pPr>
            <a:r>
              <a:rPr lang="en-US" dirty="0"/>
              <a:t>AlexNet</a:t>
            </a:r>
            <a:r>
              <a:rPr lang="ko-KR" altLang="en-US" dirty="0"/>
              <a:t>에 대한 다른 압축 시도 연구와의 비교</a:t>
            </a:r>
            <a:endParaRPr lang="en-KR" dirty="0"/>
          </a:p>
        </p:txBody>
      </p:sp>
      <p:sp>
        <p:nvSpPr>
          <p:cNvPr id="4" name="Date Placeholder 3">
            <a:extLst>
              <a:ext uri="{FF2B5EF4-FFF2-40B4-BE49-F238E27FC236}">
                <a16:creationId xmlns:a16="http://schemas.microsoft.com/office/drawing/2014/main" id="{0E7CC9EA-010A-B9DF-FDF6-4085E0ACE391}"/>
              </a:ext>
            </a:extLst>
          </p:cNvPr>
          <p:cNvSpPr>
            <a:spLocks noGrp="1"/>
          </p:cNvSpPr>
          <p:nvPr>
            <p:ph type="dt" sz="half" idx="10"/>
          </p:nvPr>
        </p:nvSpPr>
        <p:spPr/>
        <p:txBody>
          <a:bodyPr/>
          <a:lstStyle/>
          <a:p>
            <a:fld id="{DEC2BDA9-9B8F-6241-98B9-9F0066174BEF}" type="datetime4">
              <a:rPr lang="en-US" smtClean="0"/>
              <a:t>November 2, 2023</a:t>
            </a:fld>
            <a:endParaRPr lang="en-KR" dirty="0"/>
          </a:p>
        </p:txBody>
      </p:sp>
      <p:sp>
        <p:nvSpPr>
          <p:cNvPr id="5" name="Footer Placeholder 4">
            <a:extLst>
              <a:ext uri="{FF2B5EF4-FFF2-40B4-BE49-F238E27FC236}">
                <a16:creationId xmlns:a16="http://schemas.microsoft.com/office/drawing/2014/main" id="{6F521BEF-3F6F-E518-A8FC-1F145CA20FF0}"/>
              </a:ext>
            </a:extLst>
          </p:cNvPr>
          <p:cNvSpPr>
            <a:spLocks noGrp="1"/>
          </p:cNvSpPr>
          <p:nvPr>
            <p:ph type="ftr" sz="quarter" idx="11"/>
          </p:nvPr>
        </p:nvSpPr>
        <p:spPr/>
        <p:txBody>
          <a:bodyPr/>
          <a:lstStyle/>
          <a:p>
            <a:r>
              <a:rPr lang="en-US"/>
              <a:t>Embedded AI LAB, INU</a:t>
            </a:r>
            <a:endParaRPr lang="en-KR" dirty="0"/>
          </a:p>
        </p:txBody>
      </p:sp>
      <p:sp>
        <p:nvSpPr>
          <p:cNvPr id="7" name="Content Placeholder 2">
            <a:extLst>
              <a:ext uri="{FF2B5EF4-FFF2-40B4-BE49-F238E27FC236}">
                <a16:creationId xmlns:a16="http://schemas.microsoft.com/office/drawing/2014/main" id="{2DC18E2A-98D7-76D1-9304-93AAD290EBA9}"/>
              </a:ext>
            </a:extLst>
          </p:cNvPr>
          <p:cNvSpPr txBox="1">
            <a:spLocks/>
          </p:cNvSpPr>
          <p:nvPr/>
        </p:nvSpPr>
        <p:spPr>
          <a:xfrm>
            <a:off x="6096000" y="1002323"/>
            <a:ext cx="5257800" cy="5174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algun Gothic" panose="020B0503020000020004" pitchFamily="34" charset="-127"/>
                <a:ea typeface="Malgun Gothic" panose="020B0503020000020004"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algun Gothic" panose="020B0503020000020004" pitchFamily="34" charset="-127"/>
                <a:ea typeface="Malgun Gothic" panose="020B0503020000020004"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algun Gothic" panose="020B0503020000020004" pitchFamily="34" charset="-127"/>
                <a:ea typeface="Malgun Gothic" panose="020B0503020000020004"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algun Gothic" panose="020B0503020000020004" pitchFamily="34" charset="-127"/>
                <a:ea typeface="Malgun Gothic" panose="020B0503020000020004"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algun Gothic" panose="020B0503020000020004" pitchFamily="34" charset="-127"/>
                <a:ea typeface="Malgun Gothic" panose="020B0503020000020004"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endParaRPr lang="en-KR" dirty="0"/>
          </a:p>
        </p:txBody>
      </p:sp>
      <p:sp>
        <p:nvSpPr>
          <p:cNvPr id="6" name="TextBox 5">
            <a:extLst>
              <a:ext uri="{FF2B5EF4-FFF2-40B4-BE49-F238E27FC236}">
                <a16:creationId xmlns:a16="http://schemas.microsoft.com/office/drawing/2014/main" id="{93A48043-CBF6-AD28-F52F-487A9C777DA5}"/>
              </a:ext>
            </a:extLst>
          </p:cNvPr>
          <p:cNvSpPr txBox="1"/>
          <p:nvPr/>
        </p:nvSpPr>
        <p:spPr>
          <a:xfrm>
            <a:off x="2898648" y="7562088"/>
            <a:ext cx="184731" cy="369332"/>
          </a:xfrm>
          <a:prstGeom prst="rect">
            <a:avLst/>
          </a:prstGeom>
          <a:noFill/>
        </p:spPr>
        <p:txBody>
          <a:bodyPr wrap="none" rtlCol="0">
            <a:spAutoFit/>
          </a:bodyPr>
          <a:lstStyle/>
          <a:p>
            <a:endParaRPr lang="en-KR" dirty="0"/>
          </a:p>
        </p:txBody>
      </p:sp>
      <p:sp>
        <p:nvSpPr>
          <p:cNvPr id="9" name="Content Placeholder 2">
            <a:extLst>
              <a:ext uri="{FF2B5EF4-FFF2-40B4-BE49-F238E27FC236}">
                <a16:creationId xmlns:a16="http://schemas.microsoft.com/office/drawing/2014/main" id="{F7786792-7181-C845-4F69-2F402B5F50DF}"/>
              </a:ext>
            </a:extLst>
          </p:cNvPr>
          <p:cNvSpPr txBox="1">
            <a:spLocks/>
          </p:cNvSpPr>
          <p:nvPr/>
        </p:nvSpPr>
        <p:spPr>
          <a:xfrm>
            <a:off x="6096000" y="649223"/>
            <a:ext cx="5871972" cy="5527739"/>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algun Gothic" panose="020B0503020000020004" pitchFamily="34" charset="-127"/>
                <a:ea typeface="Malgun Gothic" panose="020B0503020000020004" pitchFamily="34" charset="-127"/>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algun Gothic" panose="020B0503020000020004" pitchFamily="34" charset="-127"/>
                <a:ea typeface="Malgun Gothic" panose="020B0503020000020004" pitchFamily="34" charset="-127"/>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algun Gothic" panose="020B0503020000020004" pitchFamily="34" charset="-127"/>
                <a:ea typeface="Malgun Gothic" panose="020B0503020000020004" pitchFamily="34" charset="-127"/>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100" kern="1200">
                <a:solidFill>
                  <a:schemeClr val="tx1"/>
                </a:solidFill>
                <a:latin typeface="Malgun Gothic" panose="020B0503020000020004" pitchFamily="34" charset="-127"/>
                <a:ea typeface="Malgun Gothic" panose="020B0503020000020004" pitchFamily="34" charset="-127"/>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100" kern="1200">
                <a:solidFill>
                  <a:schemeClr val="tx1"/>
                </a:solidFill>
                <a:latin typeface="Malgun Gothic" panose="020B0503020000020004" pitchFamily="34" charset="-127"/>
                <a:ea typeface="Malgun Gothic" panose="020B0503020000020004"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ko-KR" altLang="en-US" dirty="0"/>
              <a:t>결론</a:t>
            </a:r>
            <a:endParaRPr lang="en-KR" dirty="0"/>
          </a:p>
        </p:txBody>
      </p:sp>
      <p:sp>
        <p:nvSpPr>
          <p:cNvPr id="12" name="Slide Number Placeholder 11">
            <a:extLst>
              <a:ext uri="{FF2B5EF4-FFF2-40B4-BE49-F238E27FC236}">
                <a16:creationId xmlns:a16="http://schemas.microsoft.com/office/drawing/2014/main" id="{1FC20101-6B76-FF45-8AD2-9924B4EE56E2}"/>
              </a:ext>
            </a:extLst>
          </p:cNvPr>
          <p:cNvSpPr>
            <a:spLocks noGrp="1"/>
          </p:cNvSpPr>
          <p:nvPr>
            <p:ph type="sldNum" sz="quarter" idx="12"/>
          </p:nvPr>
        </p:nvSpPr>
        <p:spPr/>
        <p:txBody>
          <a:bodyPr/>
          <a:lstStyle/>
          <a:p>
            <a:fld id="{4253088D-31C3-1E4B-B81E-E383EAC32679}" type="slidenum">
              <a:rPr lang="en-KR" smtClean="0"/>
              <a:pPr/>
              <a:t>2</a:t>
            </a:fld>
            <a:r>
              <a:rPr lang="en-KR"/>
              <a:t> / </a:t>
            </a:r>
            <a:r>
              <a:rPr lang="en-US" altLang="ko-KR"/>
              <a:t>22</a:t>
            </a:r>
            <a:endParaRPr lang="en-KR" dirty="0"/>
          </a:p>
        </p:txBody>
      </p:sp>
    </p:spTree>
    <p:extLst>
      <p:ext uri="{BB962C8B-B14F-4D97-AF65-F5344CB8AC3E}">
        <p14:creationId xmlns:p14="http://schemas.microsoft.com/office/powerpoint/2010/main" val="226631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normAutofit/>
          </a:bodyPr>
          <a:lstStyle/>
          <a:p>
            <a:pPr marL="342900" indent="-342900">
              <a:buFont typeface="+mj-lt"/>
              <a:buAutoNum type="arabicPeriod" startAt="2"/>
            </a:pPr>
            <a:r>
              <a:rPr lang="ko-KR" altLang="en-US" dirty="0"/>
              <a:t>실험 결과</a:t>
            </a:r>
            <a:endParaRPr lang="en-US" altLang="ko-KR" dirty="0"/>
          </a:p>
          <a:p>
            <a:pPr marL="800100" lvl="1" indent="-342900">
              <a:buFont typeface="+mj-lt"/>
              <a:buAutoNum type="arabicPeriod" startAt="7"/>
            </a:pPr>
            <a:r>
              <a:rPr lang="en-US" dirty="0"/>
              <a:t>Ratio of Weight, Index and Codebook</a:t>
            </a:r>
          </a:p>
          <a:p>
            <a:pPr lvl="2"/>
            <a:r>
              <a:rPr lang="en-US" dirty="0"/>
              <a:t>Deep Compression</a:t>
            </a:r>
            <a:r>
              <a:rPr lang="ko-KR" altLang="en-US" dirty="0"/>
              <a:t>이후 </a:t>
            </a:r>
            <a:r>
              <a:rPr lang="en-US" dirty="0"/>
              <a:t>Network</a:t>
            </a:r>
            <a:r>
              <a:rPr lang="ko-KR" altLang="en-US" dirty="0"/>
              <a:t>의 </a:t>
            </a:r>
            <a:r>
              <a:rPr lang="en-US" dirty="0"/>
              <a:t>Parameters</a:t>
            </a:r>
            <a:r>
              <a:rPr lang="ko-KR" altLang="en-US" dirty="0"/>
              <a:t>들은 어떤 형태로 저장되었는지 저장공간 사용량을 시각화 한 것임</a:t>
            </a:r>
            <a:r>
              <a:rPr lang="en-US" altLang="ko-KR" dirty="0"/>
              <a:t>.</a:t>
            </a:r>
          </a:p>
          <a:p>
            <a:pPr lvl="2"/>
            <a:r>
              <a:rPr lang="en-US" dirty="0"/>
              <a:t>codebook</a:t>
            </a:r>
            <a:r>
              <a:rPr lang="ko-KR" altLang="en-US" dirty="0"/>
              <a:t>은 </a:t>
            </a:r>
            <a:r>
              <a:rPr lang="en-US" dirty="0"/>
              <a:t>pruned layer</a:t>
            </a:r>
            <a:r>
              <a:rPr lang="ko-KR" altLang="en-US" dirty="0"/>
              <a:t>에서 </a:t>
            </a:r>
            <a:r>
              <a:rPr lang="en-US" dirty="0"/>
              <a:t>weight</a:t>
            </a:r>
            <a:r>
              <a:rPr lang="ko-KR" altLang="en-US" dirty="0"/>
              <a:t>간의 거리가 멀 때에 </a:t>
            </a:r>
            <a:r>
              <a:rPr lang="en-US" dirty="0"/>
              <a:t>zero padding</a:t>
            </a:r>
            <a:r>
              <a:rPr lang="ko-KR" altLang="en-US" dirty="0"/>
              <a:t>을 추가하는 등의 부가 작업을 한 것임</a:t>
            </a:r>
            <a:r>
              <a:rPr lang="en-US" altLang="ko-KR" dirty="0"/>
              <a:t>.</a:t>
            </a:r>
          </a:p>
          <a:p>
            <a:pPr lvl="5">
              <a:buFont typeface="+mj-lt"/>
              <a:buAutoNum type="arabicPeriod" startAt="5"/>
            </a:pPr>
            <a:endParaRPr lang="ko-KR" altLang="en-US"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5C306DE1-CB30-9647-B706-281CAADF4223}"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8" name="Picture 7">
            <a:extLst>
              <a:ext uri="{FF2B5EF4-FFF2-40B4-BE49-F238E27FC236}">
                <a16:creationId xmlns:a16="http://schemas.microsoft.com/office/drawing/2014/main" id="{67B88212-83FF-BAD8-414C-267619B4CBD8}"/>
              </a:ext>
            </a:extLst>
          </p:cNvPr>
          <p:cNvPicPr>
            <a:picLocks noChangeAspect="1"/>
          </p:cNvPicPr>
          <p:nvPr/>
        </p:nvPicPr>
        <p:blipFill>
          <a:blip r:embed="rId2"/>
          <a:stretch>
            <a:fillRect/>
          </a:stretch>
        </p:blipFill>
        <p:spPr>
          <a:xfrm>
            <a:off x="2505806" y="3133846"/>
            <a:ext cx="7180387" cy="2735385"/>
          </a:xfrm>
          <a:prstGeom prst="rect">
            <a:avLst/>
          </a:prstGeom>
          <a:ln>
            <a:solidFill>
              <a:schemeClr val="tx1"/>
            </a:solidFill>
          </a:ln>
        </p:spPr>
      </p:pic>
      <p:sp>
        <p:nvSpPr>
          <p:cNvPr id="12" name="Slide Number Placeholder 11">
            <a:extLst>
              <a:ext uri="{FF2B5EF4-FFF2-40B4-BE49-F238E27FC236}">
                <a16:creationId xmlns:a16="http://schemas.microsoft.com/office/drawing/2014/main" id="{E479727D-5A90-1983-A55D-DB2FABA1EDB8}"/>
              </a:ext>
            </a:extLst>
          </p:cNvPr>
          <p:cNvSpPr>
            <a:spLocks noGrp="1"/>
          </p:cNvSpPr>
          <p:nvPr>
            <p:ph type="sldNum" sz="quarter" idx="12"/>
          </p:nvPr>
        </p:nvSpPr>
        <p:spPr/>
        <p:txBody>
          <a:bodyPr/>
          <a:lstStyle/>
          <a:p>
            <a:fld id="{4253088D-31C3-1E4B-B81E-E383EAC32679}" type="slidenum">
              <a:rPr lang="en-KR" smtClean="0"/>
              <a:pPr/>
              <a:t>20</a:t>
            </a:fld>
            <a:r>
              <a:rPr lang="en-KR"/>
              <a:t> / </a:t>
            </a:r>
            <a:r>
              <a:rPr lang="en-US" altLang="ko-KR"/>
              <a:t>22</a:t>
            </a:r>
            <a:endParaRPr lang="en-KR" dirty="0"/>
          </a:p>
        </p:txBody>
      </p:sp>
    </p:spTree>
    <p:extLst>
      <p:ext uri="{BB962C8B-B14F-4D97-AF65-F5344CB8AC3E}">
        <p14:creationId xmlns:p14="http://schemas.microsoft.com/office/powerpoint/2010/main" val="32301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067A-30FB-DDCF-82FF-1291118B9BE0}"/>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3A08A850-F4AF-E461-B46D-8266B96E7117}"/>
              </a:ext>
            </a:extLst>
          </p:cNvPr>
          <p:cNvSpPr>
            <a:spLocks noGrp="1"/>
          </p:cNvSpPr>
          <p:nvPr>
            <p:ph idx="1"/>
          </p:nvPr>
        </p:nvSpPr>
        <p:spPr>
          <a:xfrm>
            <a:off x="224027" y="649224"/>
            <a:ext cx="11743943" cy="5527739"/>
          </a:xfrm>
        </p:spPr>
        <p:txBody>
          <a:bodyPr>
            <a:normAutofit/>
          </a:bodyPr>
          <a:lstStyle/>
          <a:p>
            <a:pPr marL="342900" indent="-342900">
              <a:buFont typeface="+mj-lt"/>
              <a:buAutoNum type="arabicPeriod" startAt="2"/>
            </a:pPr>
            <a:r>
              <a:rPr lang="ko-KR" altLang="en-US" dirty="0"/>
              <a:t>실험 결과</a:t>
            </a:r>
            <a:endParaRPr lang="en-US" altLang="ko-KR" dirty="0"/>
          </a:p>
          <a:p>
            <a:pPr marL="800100" lvl="1" indent="-342900">
              <a:buFont typeface="+mj-lt"/>
              <a:buAutoNum type="arabicPeriod" startAt="8"/>
            </a:pPr>
            <a:r>
              <a:rPr lang="en-US" dirty="0"/>
              <a:t>AlexNet</a:t>
            </a:r>
            <a:r>
              <a:rPr lang="ko-KR" altLang="en-US" dirty="0"/>
              <a:t>에 대한 다른 압축 시도 연구와의 비교</a:t>
            </a:r>
            <a:endParaRPr lang="en-US" dirty="0"/>
          </a:p>
          <a:p>
            <a:pPr lvl="2"/>
            <a:r>
              <a:rPr lang="en-US" dirty="0"/>
              <a:t>Collins &amp; Kohli : 4</a:t>
            </a:r>
            <a:r>
              <a:rPr lang="ko-KR" altLang="en-US" dirty="0"/>
              <a:t>배 감소시켰지만</a:t>
            </a:r>
            <a:r>
              <a:rPr lang="en-US" altLang="ko-KR" dirty="0"/>
              <a:t>, </a:t>
            </a:r>
            <a:r>
              <a:rPr lang="en-US" dirty="0"/>
              <a:t>Error</a:t>
            </a:r>
            <a:r>
              <a:rPr lang="ko-KR" altLang="en-US" dirty="0"/>
              <a:t>가 증가함</a:t>
            </a:r>
            <a:r>
              <a:rPr lang="en-US" altLang="ko-KR" dirty="0"/>
              <a:t>.</a:t>
            </a:r>
          </a:p>
          <a:p>
            <a:pPr lvl="2"/>
            <a:r>
              <a:rPr lang="en-US" dirty="0"/>
              <a:t>SVD : 5</a:t>
            </a:r>
            <a:r>
              <a:rPr lang="ko-KR" altLang="en-US" dirty="0"/>
              <a:t>배 감소시켰지만</a:t>
            </a:r>
            <a:r>
              <a:rPr lang="en-US" altLang="ko-KR" dirty="0"/>
              <a:t>, </a:t>
            </a:r>
            <a:r>
              <a:rPr lang="en-US" dirty="0"/>
              <a:t>Error</a:t>
            </a:r>
            <a:r>
              <a:rPr lang="ko-KR" altLang="en-US" dirty="0"/>
              <a:t>가 증가함</a:t>
            </a:r>
            <a:r>
              <a:rPr lang="en-US" altLang="ko-KR" dirty="0"/>
              <a:t>.</a:t>
            </a:r>
          </a:p>
          <a:p>
            <a:pPr lvl="2"/>
            <a:r>
              <a:rPr lang="en-US" dirty="0"/>
              <a:t>Only Pruning(Han et al., 2015) : Error</a:t>
            </a:r>
            <a:r>
              <a:rPr lang="ko-KR" altLang="en-US" dirty="0"/>
              <a:t>향상 없이 </a:t>
            </a:r>
            <a:r>
              <a:rPr lang="en-US" altLang="ko-KR" dirty="0"/>
              <a:t>9</a:t>
            </a:r>
            <a:r>
              <a:rPr lang="ko-KR" altLang="en-US" dirty="0"/>
              <a:t>배 감소시킴</a:t>
            </a:r>
            <a:r>
              <a:rPr lang="en-US" altLang="ko-KR" dirty="0"/>
              <a:t>.</a:t>
            </a:r>
          </a:p>
          <a:p>
            <a:pPr lvl="2"/>
            <a:r>
              <a:rPr lang="ko-KR" altLang="en-US" b="1" dirty="0"/>
              <a:t>현재 </a:t>
            </a:r>
            <a:r>
              <a:rPr lang="en-US" altLang="ko-KR" b="1" dirty="0"/>
              <a:t>: </a:t>
            </a:r>
            <a:r>
              <a:rPr lang="en-US" b="1" dirty="0"/>
              <a:t>Error </a:t>
            </a:r>
            <a:r>
              <a:rPr lang="ko-KR" altLang="en-US" b="1" dirty="0"/>
              <a:t>향상 없이 </a:t>
            </a:r>
            <a:r>
              <a:rPr lang="en-US" altLang="ko-KR" b="1" dirty="0"/>
              <a:t>35</a:t>
            </a:r>
            <a:r>
              <a:rPr lang="ko-KR" altLang="en-US" b="1" dirty="0"/>
              <a:t>배까지 감소시킴</a:t>
            </a:r>
            <a:r>
              <a:rPr lang="en-US" altLang="ko-KR" b="1" dirty="0"/>
              <a:t>.</a:t>
            </a:r>
          </a:p>
          <a:p>
            <a:pPr lvl="6">
              <a:buFont typeface="+mj-lt"/>
              <a:buAutoNum type="arabicPeriod" startAt="5"/>
            </a:pPr>
            <a:endParaRPr lang="ko-KR" altLang="en-US" dirty="0"/>
          </a:p>
        </p:txBody>
      </p:sp>
      <p:sp>
        <p:nvSpPr>
          <p:cNvPr id="4" name="Date Placeholder 3">
            <a:extLst>
              <a:ext uri="{FF2B5EF4-FFF2-40B4-BE49-F238E27FC236}">
                <a16:creationId xmlns:a16="http://schemas.microsoft.com/office/drawing/2014/main" id="{1E391685-5739-87B4-8525-BA0FE432D9E7}"/>
              </a:ext>
            </a:extLst>
          </p:cNvPr>
          <p:cNvSpPr>
            <a:spLocks noGrp="1"/>
          </p:cNvSpPr>
          <p:nvPr>
            <p:ph type="dt" sz="half" idx="10"/>
          </p:nvPr>
        </p:nvSpPr>
        <p:spPr/>
        <p:txBody>
          <a:bodyPr/>
          <a:lstStyle/>
          <a:p>
            <a:fld id="{053E45DE-1067-0544-A05C-FF79A53D6FED}" type="datetime4">
              <a:rPr lang="en-US" smtClean="0"/>
              <a:t>November 2, 2023</a:t>
            </a:fld>
            <a:endParaRPr lang="en-KR" dirty="0"/>
          </a:p>
        </p:txBody>
      </p:sp>
      <p:sp>
        <p:nvSpPr>
          <p:cNvPr id="5" name="Footer Placeholder 4">
            <a:extLst>
              <a:ext uri="{FF2B5EF4-FFF2-40B4-BE49-F238E27FC236}">
                <a16:creationId xmlns:a16="http://schemas.microsoft.com/office/drawing/2014/main" id="{C3ABEE70-13C9-306B-E2FF-8F90D786D04E}"/>
              </a:ext>
            </a:extLst>
          </p:cNvPr>
          <p:cNvSpPr>
            <a:spLocks noGrp="1"/>
          </p:cNvSpPr>
          <p:nvPr>
            <p:ph type="ftr" sz="quarter" idx="11"/>
          </p:nvPr>
        </p:nvSpPr>
        <p:spPr/>
        <p:txBody>
          <a:bodyPr/>
          <a:lstStyle/>
          <a:p>
            <a:r>
              <a:rPr lang="en-US"/>
              <a:t>Embedded AI LAB, INU</a:t>
            </a:r>
            <a:endParaRPr lang="en-KR" dirty="0"/>
          </a:p>
        </p:txBody>
      </p:sp>
      <p:sp>
        <p:nvSpPr>
          <p:cNvPr id="9" name="TextBox 8">
            <a:extLst>
              <a:ext uri="{FF2B5EF4-FFF2-40B4-BE49-F238E27FC236}">
                <a16:creationId xmlns:a16="http://schemas.microsoft.com/office/drawing/2014/main" id="{BD0D2338-1027-6F51-071E-54C68967A57C}"/>
              </a:ext>
            </a:extLst>
          </p:cNvPr>
          <p:cNvSpPr txBox="1"/>
          <p:nvPr/>
        </p:nvSpPr>
        <p:spPr>
          <a:xfrm>
            <a:off x="3078866" y="1412111"/>
            <a:ext cx="184731" cy="369332"/>
          </a:xfrm>
          <a:prstGeom prst="rect">
            <a:avLst/>
          </a:prstGeom>
          <a:noFill/>
        </p:spPr>
        <p:txBody>
          <a:bodyPr wrap="none" rtlCol="0">
            <a:spAutoFit/>
          </a:bodyPr>
          <a:lstStyle/>
          <a:p>
            <a:endParaRPr lang="en-KR" dirty="0"/>
          </a:p>
        </p:txBody>
      </p:sp>
      <p:pic>
        <p:nvPicPr>
          <p:cNvPr id="7" name="Picture 6">
            <a:extLst>
              <a:ext uri="{FF2B5EF4-FFF2-40B4-BE49-F238E27FC236}">
                <a16:creationId xmlns:a16="http://schemas.microsoft.com/office/drawing/2014/main" id="{04327ABF-44B7-C359-C5F1-03A560461FBB}"/>
              </a:ext>
            </a:extLst>
          </p:cNvPr>
          <p:cNvPicPr>
            <a:picLocks noChangeAspect="1"/>
          </p:cNvPicPr>
          <p:nvPr/>
        </p:nvPicPr>
        <p:blipFill>
          <a:blip r:embed="rId2"/>
          <a:stretch>
            <a:fillRect/>
          </a:stretch>
        </p:blipFill>
        <p:spPr>
          <a:xfrm>
            <a:off x="5673898" y="2743200"/>
            <a:ext cx="6109462" cy="3158633"/>
          </a:xfrm>
          <a:prstGeom prst="rect">
            <a:avLst/>
          </a:prstGeom>
          <a:ln>
            <a:solidFill>
              <a:schemeClr val="tx1"/>
            </a:solidFill>
          </a:ln>
        </p:spPr>
      </p:pic>
      <p:sp>
        <p:nvSpPr>
          <p:cNvPr id="12" name="Slide Number Placeholder 11">
            <a:extLst>
              <a:ext uri="{FF2B5EF4-FFF2-40B4-BE49-F238E27FC236}">
                <a16:creationId xmlns:a16="http://schemas.microsoft.com/office/drawing/2014/main" id="{1D475B63-E9AB-DCEE-6EB4-777540326401}"/>
              </a:ext>
            </a:extLst>
          </p:cNvPr>
          <p:cNvSpPr>
            <a:spLocks noGrp="1"/>
          </p:cNvSpPr>
          <p:nvPr>
            <p:ph type="sldNum" sz="quarter" idx="12"/>
          </p:nvPr>
        </p:nvSpPr>
        <p:spPr/>
        <p:txBody>
          <a:bodyPr/>
          <a:lstStyle/>
          <a:p>
            <a:fld id="{4253088D-31C3-1E4B-B81E-E383EAC32679}" type="slidenum">
              <a:rPr lang="en-KR" smtClean="0"/>
              <a:pPr/>
              <a:t>21</a:t>
            </a:fld>
            <a:r>
              <a:rPr lang="en-KR"/>
              <a:t> / </a:t>
            </a:r>
            <a:r>
              <a:rPr lang="en-US" altLang="ko-KR"/>
              <a:t>22</a:t>
            </a:r>
            <a:endParaRPr lang="en-KR" dirty="0"/>
          </a:p>
        </p:txBody>
      </p:sp>
    </p:spTree>
    <p:extLst>
      <p:ext uri="{BB962C8B-B14F-4D97-AF65-F5344CB8AC3E}">
        <p14:creationId xmlns:p14="http://schemas.microsoft.com/office/powerpoint/2010/main" val="2062883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90B1-FFCC-60FA-1FE1-055BB34B1A05}"/>
              </a:ext>
            </a:extLst>
          </p:cNvPr>
          <p:cNvSpPr>
            <a:spLocks noGrp="1"/>
          </p:cNvSpPr>
          <p:nvPr>
            <p:ph type="title"/>
          </p:nvPr>
        </p:nvSpPr>
        <p:spPr/>
        <p:txBody>
          <a:bodyPr/>
          <a:lstStyle/>
          <a:p>
            <a:r>
              <a:rPr lang="en-US" altLang="ko-KR" dirty="0"/>
              <a:t>3. </a:t>
            </a:r>
            <a:r>
              <a:rPr lang="ko-KR" altLang="en-US" dirty="0"/>
              <a:t>결론</a:t>
            </a:r>
            <a:endParaRPr lang="en-KR" dirty="0"/>
          </a:p>
        </p:txBody>
      </p:sp>
      <p:sp>
        <p:nvSpPr>
          <p:cNvPr id="3" name="Content Placeholder 2">
            <a:extLst>
              <a:ext uri="{FF2B5EF4-FFF2-40B4-BE49-F238E27FC236}">
                <a16:creationId xmlns:a16="http://schemas.microsoft.com/office/drawing/2014/main" id="{9E780F99-460A-8E63-B960-E9388A5E5025}"/>
              </a:ext>
            </a:extLst>
          </p:cNvPr>
          <p:cNvSpPr>
            <a:spLocks noGrp="1"/>
          </p:cNvSpPr>
          <p:nvPr>
            <p:ph idx="1"/>
          </p:nvPr>
        </p:nvSpPr>
        <p:spPr>
          <a:xfrm>
            <a:off x="224027" y="649224"/>
            <a:ext cx="11743944" cy="5527739"/>
          </a:xfrm>
        </p:spPr>
        <p:txBody>
          <a:bodyPr>
            <a:normAutofit/>
          </a:bodyPr>
          <a:lstStyle/>
          <a:p>
            <a:pPr>
              <a:buFont typeface="+mj-lt"/>
              <a:buAutoNum type="arabicPeriod"/>
            </a:pPr>
            <a:r>
              <a:rPr lang="ko-KR" altLang="en-US" sz="1200" dirty="0"/>
              <a:t>기존의 </a:t>
            </a:r>
            <a:r>
              <a:rPr lang="en-US" sz="1200" dirty="0"/>
              <a:t>CNN</a:t>
            </a:r>
            <a:r>
              <a:rPr lang="ko-KR" altLang="en-US" sz="1200" dirty="0"/>
              <a:t>에 </a:t>
            </a:r>
            <a:r>
              <a:rPr lang="en-US" sz="1200" dirty="0"/>
              <a:t>Deep Compression</a:t>
            </a:r>
            <a:r>
              <a:rPr lang="ko-KR" altLang="en-US" sz="1200" dirty="0"/>
              <a:t>을 적용하여</a:t>
            </a:r>
            <a:r>
              <a:rPr lang="en-US" altLang="ko-KR" sz="1200" dirty="0"/>
              <a:t>,</a:t>
            </a:r>
            <a:r>
              <a:rPr lang="ko-KR" altLang="en-US" sz="1200" dirty="0"/>
              <a:t> </a:t>
            </a:r>
            <a:r>
              <a:rPr lang="en-US" altLang="ko-KR" sz="1200" b="1" dirty="0"/>
              <a:t>39~49</a:t>
            </a:r>
            <a:r>
              <a:rPr lang="ko-KR" altLang="en-US" sz="1200" b="1" dirty="0"/>
              <a:t>배까지 </a:t>
            </a:r>
            <a:r>
              <a:rPr lang="en-US" sz="1200" b="1" dirty="0"/>
              <a:t>Network</a:t>
            </a:r>
            <a:r>
              <a:rPr lang="ko-KR" altLang="en-US" sz="1200" b="1" dirty="0"/>
              <a:t>의 저장공간 사용량을 줄였음</a:t>
            </a:r>
            <a:r>
              <a:rPr lang="en-US" altLang="ko-KR" sz="1200" b="1" dirty="0"/>
              <a:t>. </a:t>
            </a:r>
          </a:p>
          <a:p>
            <a:pPr lvl="1"/>
            <a:r>
              <a:rPr lang="ko-KR" altLang="en-US" sz="1100" dirty="0"/>
              <a:t>메모리 사용량 감소</a:t>
            </a:r>
            <a:r>
              <a:rPr lang="en-US" altLang="ko-KR" sz="1100" dirty="0"/>
              <a:t>, </a:t>
            </a:r>
            <a:r>
              <a:rPr lang="ko-KR" altLang="en-US" sz="1100" dirty="0"/>
              <a:t>연산 속도 향상</a:t>
            </a:r>
            <a:r>
              <a:rPr lang="en-US" altLang="ko-KR" sz="1100" dirty="0"/>
              <a:t>, </a:t>
            </a:r>
            <a:r>
              <a:rPr lang="ko-KR" altLang="en-US" sz="1100" dirty="0"/>
              <a:t>전력효율성 증가의 효과가 있음</a:t>
            </a:r>
            <a:r>
              <a:rPr lang="en-US" altLang="ko-KR" sz="1100" dirty="0"/>
              <a:t>.</a:t>
            </a:r>
          </a:p>
          <a:p>
            <a:pPr>
              <a:buFont typeface="+mj-lt"/>
              <a:buAutoNum type="arabicPeriod"/>
            </a:pPr>
            <a:r>
              <a:rPr lang="ko-KR" altLang="en-US" sz="1200" dirty="0"/>
              <a:t>이는 </a:t>
            </a:r>
            <a:r>
              <a:rPr lang="en-US" sz="1200" dirty="0"/>
              <a:t>Mobile System</a:t>
            </a:r>
            <a:r>
              <a:rPr lang="ko-KR" altLang="en-US" sz="1200" dirty="0"/>
              <a:t>에서 </a:t>
            </a:r>
            <a:r>
              <a:rPr lang="en-US" sz="1200" dirty="0"/>
              <a:t>DRAM</a:t>
            </a:r>
            <a:r>
              <a:rPr lang="ko-KR" altLang="en-US" sz="1200" dirty="0"/>
              <a:t>이 아닌 </a:t>
            </a:r>
            <a:r>
              <a:rPr lang="en-US" sz="1200" dirty="0"/>
              <a:t>SRAM</a:t>
            </a:r>
            <a:r>
              <a:rPr lang="ko-KR" altLang="en-US" sz="1200" dirty="0"/>
              <a:t>에서 </a:t>
            </a:r>
            <a:r>
              <a:rPr lang="en-US" sz="1200" dirty="0"/>
              <a:t>Network</a:t>
            </a:r>
            <a:r>
              <a:rPr lang="ko-KR" altLang="en-US" sz="1200" dirty="0" err="1"/>
              <a:t>를</a:t>
            </a:r>
            <a:r>
              <a:rPr lang="ko-KR" altLang="en-US" sz="1200" dirty="0"/>
              <a:t> 이용할 수 있기 때문에 굉장한 이점으로 다가옴</a:t>
            </a:r>
            <a:r>
              <a:rPr lang="en-US" altLang="ko-KR" sz="1200" dirty="0"/>
              <a:t>.</a:t>
            </a:r>
          </a:p>
          <a:p>
            <a:pPr lvl="1"/>
            <a:r>
              <a:rPr lang="ko-KR" altLang="en-US" sz="1000" dirty="0"/>
              <a:t>모델의 복잡성이 줄었기에 연산 속도가 향상되었으며</a:t>
            </a:r>
            <a:r>
              <a:rPr lang="en-US" altLang="ko-KR" sz="1000" dirty="0"/>
              <a:t>,</a:t>
            </a:r>
            <a:r>
              <a:rPr lang="ko-KR" altLang="en-US" sz="1000" dirty="0"/>
              <a:t> </a:t>
            </a:r>
            <a:r>
              <a:rPr lang="en-US" altLang="ko-KR" sz="1000" dirty="0"/>
              <a:t>Battery Efficiency</a:t>
            </a:r>
            <a:r>
              <a:rPr lang="ko-KR" altLang="en-US" sz="1000" dirty="0"/>
              <a:t> 도 좋아짐</a:t>
            </a:r>
            <a:r>
              <a:rPr lang="en-US" altLang="ko-KR" sz="1000" dirty="0"/>
              <a:t>.</a:t>
            </a:r>
          </a:p>
        </p:txBody>
      </p:sp>
      <p:sp>
        <p:nvSpPr>
          <p:cNvPr id="4" name="Date Placeholder 3">
            <a:extLst>
              <a:ext uri="{FF2B5EF4-FFF2-40B4-BE49-F238E27FC236}">
                <a16:creationId xmlns:a16="http://schemas.microsoft.com/office/drawing/2014/main" id="{8C51155B-673C-1539-6FBC-6FEE5E93F1B2}"/>
              </a:ext>
            </a:extLst>
          </p:cNvPr>
          <p:cNvSpPr>
            <a:spLocks noGrp="1"/>
          </p:cNvSpPr>
          <p:nvPr>
            <p:ph type="dt" sz="half" idx="10"/>
          </p:nvPr>
        </p:nvSpPr>
        <p:spPr/>
        <p:txBody>
          <a:bodyPr/>
          <a:lstStyle/>
          <a:p>
            <a:fld id="{36BC8B7F-FAA1-E14E-B3C3-0C42FD47A74F}" type="datetime4">
              <a:rPr lang="en-US" smtClean="0"/>
              <a:t>November 2, 2023</a:t>
            </a:fld>
            <a:endParaRPr lang="en-KR" dirty="0"/>
          </a:p>
        </p:txBody>
      </p:sp>
      <p:sp>
        <p:nvSpPr>
          <p:cNvPr id="5" name="Footer Placeholder 4">
            <a:extLst>
              <a:ext uri="{FF2B5EF4-FFF2-40B4-BE49-F238E27FC236}">
                <a16:creationId xmlns:a16="http://schemas.microsoft.com/office/drawing/2014/main" id="{18C8E0CF-C8C9-6A10-D0BB-F0DFCB28D395}"/>
              </a:ext>
            </a:extLst>
          </p:cNvPr>
          <p:cNvSpPr>
            <a:spLocks noGrp="1"/>
          </p:cNvSpPr>
          <p:nvPr>
            <p:ph type="ftr" sz="quarter" idx="11"/>
          </p:nvPr>
        </p:nvSpPr>
        <p:spPr/>
        <p:txBody>
          <a:bodyPr/>
          <a:lstStyle/>
          <a:p>
            <a:r>
              <a:rPr lang="en-US" dirty="0"/>
              <a:t>Embedded AI LAB, INU</a:t>
            </a:r>
            <a:endParaRPr lang="en-KR" dirty="0"/>
          </a:p>
        </p:txBody>
      </p:sp>
      <p:pic>
        <p:nvPicPr>
          <p:cNvPr id="8" name="Picture 7">
            <a:extLst>
              <a:ext uri="{FF2B5EF4-FFF2-40B4-BE49-F238E27FC236}">
                <a16:creationId xmlns:a16="http://schemas.microsoft.com/office/drawing/2014/main" id="{72CFB690-F0A0-CDB2-281A-472A88488474}"/>
              </a:ext>
            </a:extLst>
          </p:cNvPr>
          <p:cNvPicPr>
            <a:picLocks noChangeAspect="1"/>
          </p:cNvPicPr>
          <p:nvPr/>
        </p:nvPicPr>
        <p:blipFill>
          <a:blip r:embed="rId2"/>
          <a:stretch>
            <a:fillRect/>
          </a:stretch>
        </p:blipFill>
        <p:spPr>
          <a:xfrm>
            <a:off x="3150335" y="2884634"/>
            <a:ext cx="5917238" cy="3008865"/>
          </a:xfrm>
          <a:prstGeom prst="rect">
            <a:avLst/>
          </a:prstGeom>
          <a:ln>
            <a:solidFill>
              <a:schemeClr val="tx1"/>
            </a:solidFill>
          </a:ln>
        </p:spPr>
      </p:pic>
      <p:sp>
        <p:nvSpPr>
          <p:cNvPr id="11" name="Slide Number Placeholder 10">
            <a:extLst>
              <a:ext uri="{FF2B5EF4-FFF2-40B4-BE49-F238E27FC236}">
                <a16:creationId xmlns:a16="http://schemas.microsoft.com/office/drawing/2014/main" id="{7409B863-43C5-F679-D03E-A47A47F6E8FA}"/>
              </a:ext>
            </a:extLst>
          </p:cNvPr>
          <p:cNvSpPr>
            <a:spLocks noGrp="1"/>
          </p:cNvSpPr>
          <p:nvPr>
            <p:ph type="sldNum" sz="quarter" idx="12"/>
          </p:nvPr>
        </p:nvSpPr>
        <p:spPr/>
        <p:txBody>
          <a:bodyPr/>
          <a:lstStyle/>
          <a:p>
            <a:fld id="{4253088D-31C3-1E4B-B81E-E383EAC32679}" type="slidenum">
              <a:rPr lang="en-KR" smtClean="0"/>
              <a:pPr/>
              <a:t>22</a:t>
            </a:fld>
            <a:r>
              <a:rPr lang="en-KR"/>
              <a:t> / </a:t>
            </a:r>
            <a:r>
              <a:rPr lang="en-US" altLang="ko-KR"/>
              <a:t>22</a:t>
            </a:r>
            <a:endParaRPr lang="en-KR" dirty="0"/>
          </a:p>
        </p:txBody>
      </p:sp>
    </p:spTree>
    <p:extLst>
      <p:ext uri="{BB962C8B-B14F-4D97-AF65-F5344CB8AC3E}">
        <p14:creationId xmlns:p14="http://schemas.microsoft.com/office/powerpoint/2010/main" val="20364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5D59-86BF-DD01-5A80-7E2F3EFBA724}"/>
              </a:ext>
            </a:extLst>
          </p:cNvPr>
          <p:cNvSpPr>
            <a:spLocks noGrp="1"/>
          </p:cNvSpPr>
          <p:nvPr>
            <p:ph type="title"/>
          </p:nvPr>
        </p:nvSpPr>
        <p:spPr/>
        <p:txBody>
          <a:bodyPr/>
          <a:lstStyle/>
          <a:p>
            <a:r>
              <a:rPr lang="en-US" altLang="ko-KR" dirty="0"/>
              <a:t>1.</a:t>
            </a:r>
            <a:r>
              <a:rPr lang="ko-KR" altLang="en-US" dirty="0"/>
              <a:t> 서론</a:t>
            </a:r>
            <a:endParaRPr lang="en-KR" dirty="0"/>
          </a:p>
        </p:txBody>
      </p:sp>
      <p:sp>
        <p:nvSpPr>
          <p:cNvPr id="3" name="Content Placeholder 2">
            <a:extLst>
              <a:ext uri="{FF2B5EF4-FFF2-40B4-BE49-F238E27FC236}">
                <a16:creationId xmlns:a16="http://schemas.microsoft.com/office/drawing/2014/main" id="{5C543A92-7CED-F8F5-7FE7-2A761331B617}"/>
              </a:ext>
            </a:extLst>
          </p:cNvPr>
          <p:cNvSpPr>
            <a:spLocks noGrp="1"/>
          </p:cNvSpPr>
          <p:nvPr>
            <p:ph idx="1"/>
          </p:nvPr>
        </p:nvSpPr>
        <p:spPr>
          <a:xfrm>
            <a:off x="224028" y="649224"/>
            <a:ext cx="11743944" cy="5527739"/>
          </a:xfrm>
        </p:spPr>
        <p:txBody>
          <a:bodyPr>
            <a:normAutofit/>
          </a:bodyPr>
          <a:lstStyle/>
          <a:p>
            <a:pPr marL="285750" indent="-285750">
              <a:buFont typeface="+mj-lt"/>
              <a:buAutoNum type="arabicPeriod"/>
            </a:pPr>
            <a:r>
              <a:rPr lang="ko-KR" altLang="en-US" dirty="0"/>
              <a:t>문제 제기 </a:t>
            </a:r>
            <a:endParaRPr lang="en-US" altLang="ko-KR" dirty="0"/>
          </a:p>
          <a:p>
            <a:pPr marL="742950" lvl="1" indent="-285750">
              <a:buFont typeface="+mj-lt"/>
              <a:buAutoNum type="arabicPeriod"/>
            </a:pPr>
            <a:r>
              <a:rPr lang="en-US" dirty="0"/>
              <a:t>Deep Neural Networks</a:t>
            </a:r>
            <a:r>
              <a:rPr lang="ko-KR" altLang="en-US" dirty="0"/>
              <a:t>는 현재 </a:t>
            </a:r>
            <a:r>
              <a:rPr lang="en-US" altLang="ko-KR" dirty="0"/>
              <a:t>Computer Vision</a:t>
            </a:r>
            <a:r>
              <a:rPr lang="ko-KR" altLang="en-US" dirty="0"/>
              <a:t> 분야에서 뛰어난 성능을 보이고 있음</a:t>
            </a:r>
            <a:r>
              <a:rPr lang="en-US" altLang="ko-KR" dirty="0"/>
              <a:t>. </a:t>
            </a:r>
            <a:r>
              <a:rPr lang="en-US" dirty="0"/>
              <a:t>AlexNet, VGG-16 </a:t>
            </a:r>
            <a:r>
              <a:rPr lang="ko-KR" altLang="en-US" dirty="0"/>
              <a:t>등 </a:t>
            </a:r>
            <a:r>
              <a:rPr lang="en-US" dirty="0"/>
              <a:t>CNN</a:t>
            </a:r>
            <a:r>
              <a:rPr lang="ko-KR" altLang="en-US" dirty="0"/>
              <a:t>의 등장은 이미지 인식 및 분류 등에서 최첨단 기술임</a:t>
            </a:r>
            <a:r>
              <a:rPr lang="en-US" altLang="ko-KR" dirty="0"/>
              <a:t>.</a:t>
            </a:r>
          </a:p>
          <a:p>
            <a:pPr marL="742950" lvl="1" indent="-285750">
              <a:buFont typeface="+mj-lt"/>
              <a:buAutoNum type="arabicPeriod"/>
            </a:pPr>
            <a:r>
              <a:rPr lang="ko-KR" altLang="en-US" dirty="0"/>
              <a:t>이런 </a:t>
            </a:r>
            <a:r>
              <a:rPr lang="en-US" dirty="0"/>
              <a:t>CNN</a:t>
            </a:r>
            <a:r>
              <a:rPr lang="ko-KR" altLang="en-US" dirty="0"/>
              <a:t>들은 성능이 강력하지만</a:t>
            </a:r>
            <a:r>
              <a:rPr lang="en-US" altLang="ko-KR" dirty="0"/>
              <a:t>, </a:t>
            </a:r>
            <a:r>
              <a:rPr lang="en-US" dirty="0"/>
              <a:t>Weight</a:t>
            </a:r>
            <a:r>
              <a:rPr lang="ko-KR" altLang="en-US" dirty="0"/>
              <a:t>들이 많기 때문에 꽤 큰 용량의 메모리 공간 및 </a:t>
            </a:r>
            <a:r>
              <a:rPr lang="en-US" dirty="0"/>
              <a:t>Bandwidth</a:t>
            </a:r>
            <a:r>
              <a:rPr lang="ko-KR" altLang="en-US" dirty="0"/>
              <a:t>을 요구함</a:t>
            </a:r>
            <a:r>
              <a:rPr lang="en-US" altLang="ko-KR" dirty="0"/>
              <a:t>. </a:t>
            </a:r>
            <a:r>
              <a:rPr lang="ko-KR" altLang="en-US" dirty="0"/>
              <a:t>이러한 제한사항은 </a:t>
            </a:r>
            <a:r>
              <a:rPr lang="en-US" dirty="0"/>
              <a:t>Mobile System</a:t>
            </a:r>
            <a:r>
              <a:rPr lang="ko-KR" altLang="en-US" dirty="0"/>
              <a:t>에서의 적용을 어렵게 하는 요소임</a:t>
            </a:r>
            <a:r>
              <a:rPr lang="en-US" altLang="ko-KR" dirty="0"/>
              <a:t>. </a:t>
            </a:r>
            <a:r>
              <a:rPr lang="en-US" dirty="0"/>
              <a:t>Caffe</a:t>
            </a:r>
            <a:r>
              <a:rPr lang="ko-KR" altLang="en-US" dirty="0"/>
              <a:t>에서 구현된 </a:t>
            </a:r>
            <a:r>
              <a:rPr lang="en-US" dirty="0"/>
              <a:t>AlexNet</a:t>
            </a:r>
            <a:r>
              <a:rPr lang="ko-KR" altLang="en-US" dirty="0"/>
              <a:t>과 </a:t>
            </a:r>
            <a:r>
              <a:rPr lang="en-US" dirty="0"/>
              <a:t>VGG-16</a:t>
            </a:r>
            <a:r>
              <a:rPr lang="ko-KR" altLang="en-US" dirty="0"/>
              <a:t>은 각각 약 </a:t>
            </a:r>
            <a:r>
              <a:rPr lang="en-US" altLang="ko-KR" dirty="0"/>
              <a:t>200</a:t>
            </a:r>
            <a:r>
              <a:rPr lang="en-US" dirty="0"/>
              <a:t>MB, 500MB</a:t>
            </a:r>
            <a:r>
              <a:rPr lang="ko-KR" altLang="en-US" dirty="0"/>
              <a:t>의 </a:t>
            </a:r>
            <a:r>
              <a:rPr lang="en-US" dirty="0"/>
              <a:t>Parameters </a:t>
            </a:r>
            <a:r>
              <a:rPr lang="ko-KR" altLang="en-US" dirty="0"/>
              <a:t>저장공간이 필요함</a:t>
            </a:r>
            <a:r>
              <a:rPr lang="en-US" altLang="ko-KR" dirty="0"/>
              <a:t>.</a:t>
            </a:r>
          </a:p>
          <a:p>
            <a:pPr marL="742950" lvl="1" indent="-285750">
              <a:buFont typeface="+mj-lt"/>
              <a:buAutoNum type="arabicPeriod"/>
            </a:pPr>
            <a:r>
              <a:rPr lang="ko-KR" altLang="en-US" dirty="0"/>
              <a:t>더불어 </a:t>
            </a:r>
            <a:r>
              <a:rPr lang="en-US" dirty="0"/>
              <a:t>Mobile System</a:t>
            </a:r>
            <a:r>
              <a:rPr lang="ko-KR" altLang="en-US" dirty="0"/>
              <a:t>은 배터리를 이용해 구동하기 때문에</a:t>
            </a:r>
            <a:r>
              <a:rPr lang="en-US" altLang="ko-KR" dirty="0"/>
              <a:t>, </a:t>
            </a:r>
            <a:r>
              <a:rPr lang="ko-KR" altLang="en-US" dirty="0"/>
              <a:t>연산과정에서 전력소모량도 고려해야함</a:t>
            </a:r>
            <a:r>
              <a:rPr lang="en-US" altLang="ko-KR" dirty="0"/>
              <a:t>. 45</a:t>
            </a:r>
            <a:r>
              <a:rPr lang="en-US" dirty="0"/>
              <a:t>nm CMOS </a:t>
            </a:r>
            <a:r>
              <a:rPr lang="ko-KR" altLang="en-US" dirty="0"/>
              <a:t>공정에서 </a:t>
            </a:r>
            <a:r>
              <a:rPr lang="en-US" altLang="ko-KR" dirty="0"/>
              <a:t>32</a:t>
            </a:r>
            <a:r>
              <a:rPr lang="en-US" dirty="0"/>
              <a:t>bit </a:t>
            </a:r>
            <a:r>
              <a:rPr lang="ko-KR" altLang="en-US" dirty="0"/>
              <a:t>부동소수점 연산에 대해 알아보면</a:t>
            </a:r>
            <a:r>
              <a:rPr lang="en-US" altLang="ko-KR" dirty="0"/>
              <a:t>, </a:t>
            </a:r>
            <a:r>
              <a:rPr lang="ko-KR" altLang="en-US" dirty="0"/>
              <a:t>연산과정에 필요한 에너지는 다음과 같음</a:t>
            </a:r>
            <a:r>
              <a:rPr lang="en-US" altLang="ko-KR" dirty="0"/>
              <a:t>. </a:t>
            </a:r>
          </a:p>
          <a:p>
            <a:pPr lvl="2"/>
            <a:r>
              <a:rPr lang="en-US" dirty="0"/>
              <a:t>Add : 0.9pJ</a:t>
            </a:r>
          </a:p>
          <a:p>
            <a:pPr lvl="2"/>
            <a:r>
              <a:rPr lang="en-US" dirty="0"/>
              <a:t>32Bit SRAM cache access : 5pJ</a:t>
            </a:r>
          </a:p>
          <a:p>
            <a:pPr lvl="2"/>
            <a:r>
              <a:rPr lang="en-US" dirty="0"/>
              <a:t>32Bit DRAM memory access : 640pJ</a:t>
            </a:r>
          </a:p>
          <a:p>
            <a:pPr marL="742950" lvl="1" indent="-285750">
              <a:buFont typeface="+mj-lt"/>
              <a:buAutoNum type="arabicPeriod"/>
            </a:pPr>
            <a:r>
              <a:rPr lang="ko-KR" altLang="en-US" dirty="0"/>
              <a:t>대규모의 </a:t>
            </a:r>
            <a:r>
              <a:rPr lang="en-US" dirty="0"/>
              <a:t>Networks</a:t>
            </a:r>
            <a:r>
              <a:rPr lang="ko-KR" altLang="en-US" dirty="0"/>
              <a:t>는 </a:t>
            </a:r>
            <a:r>
              <a:rPr lang="en-US" dirty="0"/>
              <a:t>On-chip Storage</a:t>
            </a:r>
            <a:r>
              <a:rPr lang="ko-KR" altLang="en-US" dirty="0"/>
              <a:t>에 적재할 수 없기 때문에</a:t>
            </a:r>
            <a:r>
              <a:rPr lang="en-US" altLang="ko-KR" dirty="0"/>
              <a:t>, </a:t>
            </a:r>
            <a:r>
              <a:rPr lang="ko-KR" altLang="en-US" dirty="0"/>
              <a:t>더 비용이 큰 </a:t>
            </a:r>
            <a:r>
              <a:rPr lang="en-US" dirty="0"/>
              <a:t>DRAM access</a:t>
            </a:r>
            <a:r>
              <a:rPr lang="ko-KR" altLang="en-US" dirty="0"/>
              <a:t>가 불가피함</a:t>
            </a:r>
            <a:r>
              <a:rPr lang="en-US" altLang="ko-KR" dirty="0"/>
              <a:t>. </a:t>
            </a:r>
            <a:r>
              <a:rPr lang="ko-KR" altLang="en-US" dirty="0"/>
              <a:t>예를 들어 </a:t>
            </a:r>
            <a:r>
              <a:rPr lang="en-US" altLang="ko-KR" dirty="0"/>
              <a:t>1</a:t>
            </a:r>
            <a:r>
              <a:rPr lang="en-US" dirty="0"/>
              <a:t>B connection neural network</a:t>
            </a:r>
            <a:r>
              <a:rPr lang="ko-KR" altLang="en-US" dirty="0"/>
              <a:t>에서 </a:t>
            </a:r>
            <a:r>
              <a:rPr lang="en-US" altLang="ko-KR" dirty="0"/>
              <a:t>20</a:t>
            </a:r>
            <a:r>
              <a:rPr lang="en-US" dirty="0"/>
              <a:t>fps</a:t>
            </a:r>
            <a:r>
              <a:rPr lang="ko-KR" altLang="en-US" dirty="0"/>
              <a:t>로 </a:t>
            </a:r>
            <a:r>
              <a:rPr lang="en-US" dirty="0"/>
              <a:t>prediction</a:t>
            </a:r>
            <a:r>
              <a:rPr lang="ko-KR" altLang="en-US" dirty="0"/>
              <a:t>을 진행할 경우</a:t>
            </a:r>
            <a:r>
              <a:rPr lang="en-US" altLang="ko-KR" dirty="0"/>
              <a:t>, </a:t>
            </a:r>
            <a:r>
              <a:rPr lang="en-US" dirty="0"/>
              <a:t>DRAM access</a:t>
            </a:r>
            <a:r>
              <a:rPr lang="ko-KR" altLang="en-US" dirty="0"/>
              <a:t>에만 </a:t>
            </a:r>
            <a:r>
              <a:rPr lang="en-US" altLang="ko-KR" dirty="0"/>
              <a:t>(20</a:t>
            </a:r>
            <a:r>
              <a:rPr lang="en-US" dirty="0"/>
              <a:t>Hz)*(1G)*(640pJ) = 12.8W</a:t>
            </a:r>
            <a:r>
              <a:rPr lang="ko-KR" altLang="en-US" dirty="0"/>
              <a:t>가 필요함</a:t>
            </a:r>
            <a:r>
              <a:rPr lang="en-US" altLang="ko-KR" dirty="0"/>
              <a:t>. </a:t>
            </a:r>
            <a:r>
              <a:rPr lang="ko-KR" altLang="en-US" b="1" dirty="0"/>
              <a:t>그러므로 기존의 대규모 </a:t>
            </a:r>
            <a:r>
              <a:rPr lang="en-US" b="1" dirty="0"/>
              <a:t>Networks</a:t>
            </a:r>
            <a:r>
              <a:rPr lang="ko-KR" altLang="en-US" b="1" dirty="0"/>
              <a:t>는 </a:t>
            </a:r>
            <a:r>
              <a:rPr lang="en-US" b="1" dirty="0"/>
              <a:t>Mobile System</a:t>
            </a:r>
            <a:r>
              <a:rPr lang="ko-KR" altLang="en-US" b="1" dirty="0"/>
              <a:t>에서 구동하기에 적합하지 않다고 볼 수 있음</a:t>
            </a:r>
            <a:r>
              <a:rPr lang="en-US" altLang="ko-KR" b="1" dirty="0"/>
              <a:t>.</a:t>
            </a:r>
            <a:endParaRPr lang="en-US" b="1" dirty="0"/>
          </a:p>
        </p:txBody>
      </p:sp>
      <p:sp>
        <p:nvSpPr>
          <p:cNvPr id="4" name="Date Placeholder 3">
            <a:extLst>
              <a:ext uri="{FF2B5EF4-FFF2-40B4-BE49-F238E27FC236}">
                <a16:creationId xmlns:a16="http://schemas.microsoft.com/office/drawing/2014/main" id="{E5DFDFB1-F5AB-AF48-4DC3-0A3AA0FB773C}"/>
              </a:ext>
            </a:extLst>
          </p:cNvPr>
          <p:cNvSpPr>
            <a:spLocks noGrp="1"/>
          </p:cNvSpPr>
          <p:nvPr>
            <p:ph type="dt" sz="half" idx="10"/>
          </p:nvPr>
        </p:nvSpPr>
        <p:spPr/>
        <p:txBody>
          <a:bodyPr/>
          <a:lstStyle/>
          <a:p>
            <a:fld id="{957FE5B2-860E-7040-8505-52117E2F9968}" type="datetime4">
              <a:rPr lang="en-US" smtClean="0"/>
              <a:t>November 2, 2023</a:t>
            </a:fld>
            <a:endParaRPr lang="en-KR" dirty="0"/>
          </a:p>
        </p:txBody>
      </p:sp>
      <p:sp>
        <p:nvSpPr>
          <p:cNvPr id="5" name="Footer Placeholder 4">
            <a:extLst>
              <a:ext uri="{FF2B5EF4-FFF2-40B4-BE49-F238E27FC236}">
                <a16:creationId xmlns:a16="http://schemas.microsoft.com/office/drawing/2014/main" id="{C355834D-03FA-920F-0F88-C10FEEDDA138}"/>
              </a:ext>
            </a:extLst>
          </p:cNvPr>
          <p:cNvSpPr>
            <a:spLocks noGrp="1"/>
          </p:cNvSpPr>
          <p:nvPr>
            <p:ph type="ftr" sz="quarter" idx="11"/>
          </p:nvPr>
        </p:nvSpPr>
        <p:spPr/>
        <p:txBody>
          <a:bodyPr/>
          <a:lstStyle/>
          <a:p>
            <a:r>
              <a:rPr lang="en-US"/>
              <a:t>Embedded AI LAB, INU</a:t>
            </a:r>
            <a:endParaRPr lang="en-KR" dirty="0"/>
          </a:p>
        </p:txBody>
      </p:sp>
      <p:sp>
        <p:nvSpPr>
          <p:cNvPr id="9" name="Slide Number Placeholder 8">
            <a:extLst>
              <a:ext uri="{FF2B5EF4-FFF2-40B4-BE49-F238E27FC236}">
                <a16:creationId xmlns:a16="http://schemas.microsoft.com/office/drawing/2014/main" id="{30156EEA-3820-37CA-0E80-9D74E6F9E956}"/>
              </a:ext>
            </a:extLst>
          </p:cNvPr>
          <p:cNvSpPr>
            <a:spLocks noGrp="1"/>
          </p:cNvSpPr>
          <p:nvPr>
            <p:ph type="sldNum" sz="quarter" idx="12"/>
          </p:nvPr>
        </p:nvSpPr>
        <p:spPr/>
        <p:txBody>
          <a:bodyPr/>
          <a:lstStyle/>
          <a:p>
            <a:fld id="{4253088D-31C3-1E4B-B81E-E383EAC32679}" type="slidenum">
              <a:rPr lang="en-KR" smtClean="0"/>
              <a:pPr/>
              <a:t>3</a:t>
            </a:fld>
            <a:r>
              <a:rPr lang="en-KR"/>
              <a:t> / </a:t>
            </a:r>
            <a:r>
              <a:rPr lang="en-US" altLang="ko-KR"/>
              <a:t>22</a:t>
            </a:r>
            <a:endParaRPr lang="en-KR" dirty="0"/>
          </a:p>
        </p:txBody>
      </p:sp>
    </p:spTree>
    <p:extLst>
      <p:ext uri="{BB962C8B-B14F-4D97-AF65-F5344CB8AC3E}">
        <p14:creationId xmlns:p14="http://schemas.microsoft.com/office/powerpoint/2010/main" val="151466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A7A3-D7B1-C6DA-4966-83D2371E6C93}"/>
              </a:ext>
            </a:extLst>
          </p:cNvPr>
          <p:cNvSpPr>
            <a:spLocks noGrp="1"/>
          </p:cNvSpPr>
          <p:nvPr>
            <p:ph type="title"/>
          </p:nvPr>
        </p:nvSpPr>
        <p:spPr/>
        <p:txBody>
          <a:bodyPr/>
          <a:lstStyle/>
          <a:p>
            <a:r>
              <a:rPr lang="en-US" altLang="ko-KR" dirty="0"/>
              <a:t>1.</a:t>
            </a:r>
            <a:r>
              <a:rPr lang="ko-KR" altLang="en-US" dirty="0"/>
              <a:t> 서론</a:t>
            </a:r>
            <a:endParaRPr lang="en-KR" dirty="0"/>
          </a:p>
        </p:txBody>
      </p:sp>
      <p:sp>
        <p:nvSpPr>
          <p:cNvPr id="3" name="Content Placeholder 2">
            <a:extLst>
              <a:ext uri="{FF2B5EF4-FFF2-40B4-BE49-F238E27FC236}">
                <a16:creationId xmlns:a16="http://schemas.microsoft.com/office/drawing/2014/main" id="{3908B706-1662-6A84-5D3A-E8BB4DD80B67}"/>
              </a:ext>
            </a:extLst>
          </p:cNvPr>
          <p:cNvSpPr>
            <a:spLocks noGrp="1"/>
          </p:cNvSpPr>
          <p:nvPr>
            <p:ph idx="1"/>
          </p:nvPr>
        </p:nvSpPr>
        <p:spPr>
          <a:xfrm>
            <a:off x="224028" y="649224"/>
            <a:ext cx="11743944" cy="5527739"/>
          </a:xfrm>
        </p:spPr>
        <p:txBody>
          <a:bodyPr>
            <a:normAutofit/>
          </a:bodyPr>
          <a:lstStyle/>
          <a:p>
            <a:pPr marL="342900" indent="-342900">
              <a:lnSpc>
                <a:spcPct val="160000"/>
              </a:lnSpc>
              <a:buFont typeface="+mj-lt"/>
              <a:buAutoNum type="arabicPeriod" startAt="2"/>
            </a:pPr>
            <a:r>
              <a:rPr lang="ko-KR" altLang="en-US" dirty="0"/>
              <a:t>아이디어 구상 </a:t>
            </a:r>
            <a:endParaRPr lang="en-US" altLang="ko-KR" dirty="0"/>
          </a:p>
          <a:p>
            <a:pPr lvl="1">
              <a:lnSpc>
                <a:spcPct val="160000"/>
              </a:lnSpc>
            </a:pPr>
            <a:r>
              <a:rPr lang="ko-KR" altLang="en-US" dirty="0"/>
              <a:t>그러므로</a:t>
            </a:r>
            <a:r>
              <a:rPr lang="en-US" altLang="ko-KR" dirty="0"/>
              <a:t>, </a:t>
            </a:r>
            <a:r>
              <a:rPr lang="ko-KR" altLang="en-US" dirty="0"/>
              <a:t>비슷한 수준의 </a:t>
            </a:r>
            <a:r>
              <a:rPr lang="en-US" dirty="0"/>
              <a:t>Accuracy</a:t>
            </a:r>
            <a:r>
              <a:rPr lang="ko-KR" altLang="en-US" dirty="0" err="1"/>
              <a:t>를</a:t>
            </a:r>
            <a:r>
              <a:rPr lang="ko-KR" altLang="en-US" dirty="0"/>
              <a:t> 유지하면서</a:t>
            </a:r>
            <a:r>
              <a:rPr lang="en-US" altLang="ko-KR" dirty="0"/>
              <a:t>, </a:t>
            </a:r>
            <a:r>
              <a:rPr lang="en-US" dirty="0"/>
              <a:t>DRAM</a:t>
            </a:r>
            <a:r>
              <a:rPr lang="ko-KR" altLang="en-US" dirty="0"/>
              <a:t>에 저장해야</a:t>
            </a:r>
            <a:r>
              <a:rPr lang="en-US" altLang="ko-KR" dirty="0"/>
              <a:t> </a:t>
            </a:r>
            <a:r>
              <a:rPr lang="ko-KR" altLang="en-US" dirty="0"/>
              <a:t>할 </a:t>
            </a:r>
            <a:r>
              <a:rPr lang="en-US" dirty="0"/>
              <a:t>Weight</a:t>
            </a:r>
            <a:r>
              <a:rPr lang="ko-KR" altLang="en-US" dirty="0"/>
              <a:t>들을 “</a:t>
            </a:r>
            <a:r>
              <a:rPr lang="en-US" dirty="0"/>
              <a:t>Deep Compression”</a:t>
            </a:r>
            <a:r>
              <a:rPr lang="ko-KR" altLang="en-US" dirty="0"/>
              <a:t>해서 줄여보는 것이 목적임</a:t>
            </a:r>
            <a:r>
              <a:rPr lang="en-US" altLang="ko-KR" dirty="0"/>
              <a:t>.</a:t>
            </a:r>
          </a:p>
          <a:p>
            <a:pPr lvl="1">
              <a:lnSpc>
                <a:spcPct val="160000"/>
              </a:lnSpc>
            </a:pPr>
            <a:r>
              <a:rPr lang="en-US" dirty="0"/>
              <a:t>Network</a:t>
            </a:r>
            <a:r>
              <a:rPr lang="ko-KR" altLang="en-US" dirty="0"/>
              <a:t>의 </a:t>
            </a:r>
            <a:r>
              <a:rPr lang="en-US" dirty="0"/>
              <a:t>Weight</a:t>
            </a:r>
            <a:r>
              <a:rPr lang="ko-KR" altLang="en-US" dirty="0"/>
              <a:t>들에 대해 </a:t>
            </a:r>
            <a:r>
              <a:rPr lang="en-US" dirty="0"/>
              <a:t>Network Pruning, Quantization and Huffman Coding</a:t>
            </a:r>
            <a:r>
              <a:rPr lang="ko-KR" altLang="en-US" dirty="0" err="1"/>
              <a:t>으로</a:t>
            </a:r>
            <a:r>
              <a:rPr lang="ko-KR" altLang="en-US" dirty="0"/>
              <a:t> </a:t>
            </a:r>
            <a:r>
              <a:rPr lang="ko-KR" altLang="en-US" b="1" dirty="0"/>
              <a:t>필수 </a:t>
            </a:r>
            <a:r>
              <a:rPr lang="en-US" b="1" dirty="0"/>
              <a:t>Weight</a:t>
            </a:r>
            <a:r>
              <a:rPr lang="ko-KR" altLang="en-US" b="1" dirty="0"/>
              <a:t>만을 남겨</a:t>
            </a:r>
            <a:r>
              <a:rPr lang="en-US" altLang="ko-KR" dirty="0"/>
              <a:t>, </a:t>
            </a:r>
            <a:r>
              <a:rPr lang="en-US" dirty="0"/>
              <a:t>Mobile System</a:t>
            </a:r>
            <a:r>
              <a:rPr lang="ko-KR" altLang="en-US" dirty="0"/>
              <a:t>에 최적화된 </a:t>
            </a:r>
            <a:r>
              <a:rPr lang="en-US" dirty="0"/>
              <a:t>Network</a:t>
            </a:r>
            <a:r>
              <a:rPr lang="ko-KR" altLang="en-US" dirty="0"/>
              <a:t>로 재탄생</a:t>
            </a:r>
            <a:r>
              <a:rPr lang="en-US" altLang="ko-KR" dirty="0"/>
              <a:t> </a:t>
            </a:r>
            <a:r>
              <a:rPr lang="ko-KR" altLang="en-US" dirty="0"/>
              <a:t>시킬 것임</a:t>
            </a:r>
            <a:r>
              <a:rPr lang="en-US" altLang="ko-KR" dirty="0"/>
              <a:t>.</a:t>
            </a:r>
          </a:p>
        </p:txBody>
      </p:sp>
      <p:sp>
        <p:nvSpPr>
          <p:cNvPr id="4" name="Date Placeholder 3">
            <a:extLst>
              <a:ext uri="{FF2B5EF4-FFF2-40B4-BE49-F238E27FC236}">
                <a16:creationId xmlns:a16="http://schemas.microsoft.com/office/drawing/2014/main" id="{0427A79B-073B-CAF3-8BFE-8CE64F055181}"/>
              </a:ext>
            </a:extLst>
          </p:cNvPr>
          <p:cNvSpPr>
            <a:spLocks noGrp="1"/>
          </p:cNvSpPr>
          <p:nvPr>
            <p:ph type="dt" sz="half" idx="10"/>
          </p:nvPr>
        </p:nvSpPr>
        <p:spPr/>
        <p:txBody>
          <a:bodyPr/>
          <a:lstStyle/>
          <a:p>
            <a:fld id="{C78BC7E1-A7A4-A348-848C-48FE87855044}" type="datetime4">
              <a:rPr lang="en-US" smtClean="0"/>
              <a:t>November 2, 2023</a:t>
            </a:fld>
            <a:endParaRPr lang="en-KR" dirty="0"/>
          </a:p>
        </p:txBody>
      </p:sp>
      <p:sp>
        <p:nvSpPr>
          <p:cNvPr id="5" name="Footer Placeholder 4">
            <a:extLst>
              <a:ext uri="{FF2B5EF4-FFF2-40B4-BE49-F238E27FC236}">
                <a16:creationId xmlns:a16="http://schemas.microsoft.com/office/drawing/2014/main" id="{AB3A575F-E021-7463-F24C-B9AEBB7A24B7}"/>
              </a:ext>
            </a:extLst>
          </p:cNvPr>
          <p:cNvSpPr>
            <a:spLocks noGrp="1"/>
          </p:cNvSpPr>
          <p:nvPr>
            <p:ph type="ftr" sz="quarter" idx="11"/>
          </p:nvPr>
        </p:nvSpPr>
        <p:spPr/>
        <p:txBody>
          <a:bodyPr/>
          <a:lstStyle/>
          <a:p>
            <a:r>
              <a:rPr lang="en-US"/>
              <a:t>Embedded AI LAB, INU</a:t>
            </a:r>
            <a:endParaRPr lang="en-KR" dirty="0"/>
          </a:p>
        </p:txBody>
      </p:sp>
      <p:pic>
        <p:nvPicPr>
          <p:cNvPr id="7" name="Picture 6">
            <a:extLst>
              <a:ext uri="{FF2B5EF4-FFF2-40B4-BE49-F238E27FC236}">
                <a16:creationId xmlns:a16="http://schemas.microsoft.com/office/drawing/2014/main" id="{EC5CB607-E9DB-3BDF-B319-0BDA5C2467C4}"/>
              </a:ext>
            </a:extLst>
          </p:cNvPr>
          <p:cNvPicPr>
            <a:picLocks noChangeAspect="1"/>
          </p:cNvPicPr>
          <p:nvPr/>
        </p:nvPicPr>
        <p:blipFill>
          <a:blip r:embed="rId2"/>
          <a:stretch>
            <a:fillRect/>
          </a:stretch>
        </p:blipFill>
        <p:spPr>
          <a:xfrm>
            <a:off x="2648565" y="2702794"/>
            <a:ext cx="6894869" cy="3505982"/>
          </a:xfrm>
          <a:prstGeom prst="rect">
            <a:avLst/>
          </a:prstGeom>
          <a:ln>
            <a:solidFill>
              <a:schemeClr val="tx1"/>
            </a:solidFill>
          </a:ln>
        </p:spPr>
      </p:pic>
      <p:sp>
        <p:nvSpPr>
          <p:cNvPr id="10" name="Slide Number Placeholder 9">
            <a:extLst>
              <a:ext uri="{FF2B5EF4-FFF2-40B4-BE49-F238E27FC236}">
                <a16:creationId xmlns:a16="http://schemas.microsoft.com/office/drawing/2014/main" id="{F7DD5382-D1C5-85BC-DEE1-A2AD55F9847C}"/>
              </a:ext>
            </a:extLst>
          </p:cNvPr>
          <p:cNvSpPr>
            <a:spLocks noGrp="1"/>
          </p:cNvSpPr>
          <p:nvPr>
            <p:ph type="sldNum" sz="quarter" idx="12"/>
          </p:nvPr>
        </p:nvSpPr>
        <p:spPr/>
        <p:txBody>
          <a:bodyPr/>
          <a:lstStyle/>
          <a:p>
            <a:fld id="{4253088D-31C3-1E4B-B81E-E383EAC32679}" type="slidenum">
              <a:rPr lang="en-KR" smtClean="0"/>
              <a:pPr/>
              <a:t>4</a:t>
            </a:fld>
            <a:r>
              <a:rPr lang="en-KR"/>
              <a:t> / </a:t>
            </a:r>
            <a:r>
              <a:rPr lang="en-US" altLang="ko-KR"/>
              <a:t>22</a:t>
            </a:r>
            <a:endParaRPr lang="en-KR" dirty="0"/>
          </a:p>
        </p:txBody>
      </p:sp>
    </p:spTree>
    <p:extLst>
      <p:ext uri="{BB962C8B-B14F-4D97-AF65-F5344CB8AC3E}">
        <p14:creationId xmlns:p14="http://schemas.microsoft.com/office/powerpoint/2010/main" val="1350664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A7A3-D7B1-C6DA-4966-83D2371E6C93}"/>
              </a:ext>
            </a:extLst>
          </p:cNvPr>
          <p:cNvSpPr>
            <a:spLocks noGrp="1"/>
          </p:cNvSpPr>
          <p:nvPr>
            <p:ph type="title"/>
          </p:nvPr>
        </p:nvSpPr>
        <p:spPr/>
        <p:txBody>
          <a:bodyPr/>
          <a:lstStyle/>
          <a:p>
            <a:r>
              <a:rPr lang="en-US" altLang="ko-KR" dirty="0"/>
              <a:t>1.</a:t>
            </a:r>
            <a:r>
              <a:rPr lang="ko-KR" altLang="en-US" dirty="0"/>
              <a:t> 서론</a:t>
            </a:r>
            <a:endParaRPr lang="en-KR" dirty="0"/>
          </a:p>
        </p:txBody>
      </p:sp>
      <p:sp>
        <p:nvSpPr>
          <p:cNvPr id="3" name="Content Placeholder 2">
            <a:extLst>
              <a:ext uri="{FF2B5EF4-FFF2-40B4-BE49-F238E27FC236}">
                <a16:creationId xmlns:a16="http://schemas.microsoft.com/office/drawing/2014/main" id="{3908B706-1662-6A84-5D3A-E8BB4DD80B67}"/>
              </a:ext>
            </a:extLst>
          </p:cNvPr>
          <p:cNvSpPr>
            <a:spLocks noGrp="1"/>
          </p:cNvSpPr>
          <p:nvPr>
            <p:ph idx="1"/>
          </p:nvPr>
        </p:nvSpPr>
        <p:spPr>
          <a:xfrm>
            <a:off x="224028" y="649224"/>
            <a:ext cx="11743944" cy="5527739"/>
          </a:xfrm>
        </p:spPr>
        <p:txBody>
          <a:bodyPr>
            <a:normAutofit/>
          </a:bodyPr>
          <a:lstStyle/>
          <a:p>
            <a:pPr marL="342900" indent="-342900">
              <a:lnSpc>
                <a:spcPct val="160000"/>
              </a:lnSpc>
              <a:buFont typeface="+mj-lt"/>
              <a:buAutoNum type="arabicPeriod" startAt="3"/>
            </a:pPr>
            <a:r>
              <a:rPr lang="ko-KR" altLang="en-US" dirty="0"/>
              <a:t>관련연구 </a:t>
            </a:r>
            <a:r>
              <a:rPr lang="en-US" altLang="ko-KR" dirty="0"/>
              <a:t>(1/2)</a:t>
            </a:r>
            <a:endParaRPr lang="en-US" dirty="0"/>
          </a:p>
          <a:p>
            <a:pPr lvl="1">
              <a:buFont typeface="+mj-lt"/>
              <a:buAutoNum type="arabicPeriod"/>
            </a:pPr>
            <a:r>
              <a:rPr lang="en-US" dirty="0"/>
              <a:t>Network</a:t>
            </a:r>
            <a:r>
              <a:rPr lang="ko-KR" altLang="en-US" dirty="0"/>
              <a:t>는 일반적으로 </a:t>
            </a:r>
            <a:r>
              <a:rPr lang="en-US" dirty="0"/>
              <a:t>typically over-parameterized </a:t>
            </a:r>
            <a:r>
              <a:rPr lang="ko-KR" altLang="en-US" dirty="0"/>
              <a:t>되어있기에</a:t>
            </a:r>
            <a:r>
              <a:rPr lang="en-US" altLang="ko-KR" dirty="0"/>
              <a:t>, </a:t>
            </a:r>
            <a:r>
              <a:rPr lang="en-US" dirty="0"/>
              <a:t>Deep Learning models</a:t>
            </a:r>
            <a:r>
              <a:rPr lang="ko-KR" altLang="en-US" dirty="0"/>
              <a:t>에 상당한 중복성이 있다는 것을 밝힘</a:t>
            </a:r>
            <a:r>
              <a:rPr lang="en-US" altLang="ko-KR" dirty="0"/>
              <a:t>. </a:t>
            </a:r>
          </a:p>
          <a:p>
            <a:pPr lvl="2"/>
            <a:r>
              <a:rPr lang="en-US" dirty="0" err="1"/>
              <a:t>Denil</a:t>
            </a:r>
            <a:r>
              <a:rPr lang="en-US" dirty="0"/>
              <a:t>, Misha, </a:t>
            </a:r>
            <a:r>
              <a:rPr lang="en-US" dirty="0" err="1"/>
              <a:t>Shakibi</a:t>
            </a:r>
            <a:r>
              <a:rPr lang="en-US" dirty="0"/>
              <a:t>, Babak, </a:t>
            </a:r>
            <a:r>
              <a:rPr lang="en-US" dirty="0" err="1"/>
              <a:t>Dinh</a:t>
            </a:r>
            <a:r>
              <a:rPr lang="en-US" dirty="0"/>
              <a:t>, Laurent, de Freitas, Nando, et al. </a:t>
            </a:r>
            <a:r>
              <a:rPr lang="en-US" b="1" dirty="0"/>
              <a:t>Predicting parameters in deep learning</a:t>
            </a:r>
            <a:r>
              <a:rPr lang="en-US" dirty="0"/>
              <a:t>. In </a:t>
            </a:r>
            <a:r>
              <a:rPr lang="en-US" i="1" dirty="0"/>
              <a:t>Advances in Neural Information Processing Systems</a:t>
            </a:r>
            <a:r>
              <a:rPr lang="en-US" dirty="0"/>
              <a:t>, pp. 2148–2156, 2013.</a:t>
            </a:r>
          </a:p>
          <a:p>
            <a:pPr lvl="1">
              <a:buFont typeface="+mj-lt"/>
              <a:buAutoNum type="arabicPeriod"/>
            </a:pPr>
            <a:r>
              <a:rPr lang="ko-KR" altLang="en-US" dirty="0" err="1"/>
              <a:t>이로인해</a:t>
            </a:r>
            <a:r>
              <a:rPr lang="ko-KR" altLang="en-US" dirty="0"/>
              <a:t> 연산과 메모리 사용량이 둘 다 낭비되기 때문에</a:t>
            </a:r>
            <a:r>
              <a:rPr lang="en-US" altLang="ko-KR" dirty="0"/>
              <a:t>, </a:t>
            </a:r>
            <a:r>
              <a:rPr lang="ko-KR" altLang="en-US" dirty="0"/>
              <a:t>중복성을 제거하기 위한 시도가 있었음</a:t>
            </a:r>
            <a:r>
              <a:rPr lang="en-US" altLang="ko-KR" dirty="0"/>
              <a:t>. </a:t>
            </a:r>
          </a:p>
          <a:p>
            <a:pPr lvl="2"/>
            <a:r>
              <a:rPr lang="en-US" altLang="ko-KR" dirty="0"/>
              <a:t>“</a:t>
            </a:r>
            <a:r>
              <a:rPr lang="en-US" dirty="0" err="1"/>
              <a:t>Vanhoucke</a:t>
            </a:r>
            <a:r>
              <a:rPr lang="en-US" dirty="0"/>
              <a:t> et al. (2011)</a:t>
            </a:r>
            <a:r>
              <a:rPr lang="en-US" altLang="ko-KR" dirty="0"/>
              <a:t>”</a:t>
            </a:r>
            <a:r>
              <a:rPr lang="en-US" dirty="0"/>
              <a:t> explored a fixed-point implementation with 8-bit integer (vs 32-bit floating point) activations.</a:t>
            </a:r>
          </a:p>
          <a:p>
            <a:pPr lvl="3"/>
            <a:r>
              <a:rPr lang="en-US" dirty="0"/>
              <a:t>32bit float</a:t>
            </a:r>
            <a:r>
              <a:rPr lang="ko-KR" altLang="en-US" dirty="0"/>
              <a:t>대신 </a:t>
            </a:r>
            <a:r>
              <a:rPr lang="en-US" altLang="ko-KR" dirty="0"/>
              <a:t>8</a:t>
            </a:r>
            <a:r>
              <a:rPr lang="en-US" dirty="0"/>
              <a:t>bit integer</a:t>
            </a:r>
            <a:r>
              <a:rPr lang="ko-KR" altLang="en-US" dirty="0" err="1"/>
              <a:t>를</a:t>
            </a:r>
            <a:r>
              <a:rPr lang="ko-KR" altLang="en-US" dirty="0"/>
              <a:t> 이용한 </a:t>
            </a:r>
            <a:r>
              <a:rPr lang="en-US" dirty="0"/>
              <a:t>activations</a:t>
            </a:r>
            <a:r>
              <a:rPr lang="ko-KR" altLang="en-US" dirty="0"/>
              <a:t>의 시도</a:t>
            </a:r>
            <a:r>
              <a:rPr lang="en-US" altLang="ko-KR" dirty="0"/>
              <a:t>.</a:t>
            </a:r>
          </a:p>
          <a:p>
            <a:pPr lvl="3"/>
            <a:r>
              <a:rPr lang="en-US" dirty="0" err="1"/>
              <a:t>Vanhoucke</a:t>
            </a:r>
            <a:r>
              <a:rPr lang="en-US" dirty="0"/>
              <a:t>, Vincent, Senior, Andrew, and Mao, Mark Z. </a:t>
            </a:r>
            <a:r>
              <a:rPr lang="en-US" b="1" dirty="0"/>
              <a:t>Improving the speed of neural networks on </a:t>
            </a:r>
            <a:r>
              <a:rPr lang="en-US" b="1" dirty="0" err="1"/>
              <a:t>cpus</a:t>
            </a:r>
            <a:r>
              <a:rPr lang="en-US" dirty="0"/>
              <a:t>. In </a:t>
            </a:r>
            <a:r>
              <a:rPr lang="en-US" i="1" dirty="0"/>
              <a:t>Proc. Deep Learning and Unsupervised Feature Learning NIPS Workshop</a:t>
            </a:r>
            <a:r>
              <a:rPr lang="en-US" dirty="0"/>
              <a:t>, 2011.</a:t>
            </a:r>
          </a:p>
          <a:p>
            <a:pPr lvl="2"/>
            <a:r>
              <a:rPr lang="en-US" dirty="0"/>
              <a:t>Hwang &amp; Sung (2014) proposed an optimization method for the fixed-point network with ternary weights and 3-bit activations. </a:t>
            </a:r>
          </a:p>
          <a:p>
            <a:pPr lvl="3"/>
            <a:r>
              <a:rPr lang="en-US" dirty="0"/>
              <a:t>{1, 0, -1}</a:t>
            </a:r>
            <a:r>
              <a:rPr lang="ko-KR" altLang="en-US" dirty="0"/>
              <a:t>의 </a:t>
            </a:r>
            <a:r>
              <a:rPr lang="en-US" altLang="ko-KR" dirty="0"/>
              <a:t>3</a:t>
            </a:r>
            <a:r>
              <a:rPr lang="ko-KR" altLang="en-US" dirty="0"/>
              <a:t>가지로만 구성된 </a:t>
            </a:r>
            <a:r>
              <a:rPr lang="en-US" dirty="0"/>
              <a:t>weight </a:t>
            </a:r>
            <a:r>
              <a:rPr lang="ko-KR" altLang="en-US" dirty="0"/>
              <a:t>및 </a:t>
            </a:r>
            <a:r>
              <a:rPr lang="en-US" altLang="ko-KR" dirty="0"/>
              <a:t>3</a:t>
            </a:r>
            <a:r>
              <a:rPr lang="en-US" dirty="0"/>
              <a:t>bit activation</a:t>
            </a:r>
            <a:r>
              <a:rPr lang="ko-KR" altLang="en-US" dirty="0" err="1"/>
              <a:t>으로</a:t>
            </a:r>
            <a:r>
              <a:rPr lang="ko-KR" altLang="en-US" dirty="0"/>
              <a:t> 구성하려는 시도</a:t>
            </a:r>
            <a:r>
              <a:rPr lang="en-US" altLang="ko-KR" dirty="0"/>
              <a:t>.</a:t>
            </a:r>
          </a:p>
          <a:p>
            <a:pPr lvl="3"/>
            <a:r>
              <a:rPr lang="en-US" dirty="0"/>
              <a:t>Hwang, </a:t>
            </a:r>
            <a:r>
              <a:rPr lang="en-US" dirty="0" err="1"/>
              <a:t>Kyuyeon</a:t>
            </a:r>
            <a:r>
              <a:rPr lang="en-US" dirty="0"/>
              <a:t> and Sung, </a:t>
            </a:r>
            <a:r>
              <a:rPr lang="en-US" dirty="0" err="1"/>
              <a:t>Wonyong</a:t>
            </a:r>
            <a:r>
              <a:rPr lang="en-US" dirty="0"/>
              <a:t>. </a:t>
            </a:r>
            <a:r>
              <a:rPr lang="en-US" b="1" dirty="0"/>
              <a:t>Fixed-point feedforward deep neural network design using weights+ 1, 0, and- 1</a:t>
            </a:r>
            <a:r>
              <a:rPr lang="en-US" dirty="0"/>
              <a:t>. In </a:t>
            </a:r>
            <a:r>
              <a:rPr lang="en-US" i="1" dirty="0"/>
              <a:t>Signal Processing Systems (</a:t>
            </a:r>
            <a:r>
              <a:rPr lang="en-US" i="1" dirty="0" err="1"/>
              <a:t>SiPS</a:t>
            </a:r>
            <a:r>
              <a:rPr lang="en-US" i="1" dirty="0"/>
              <a:t>), 2014 IEEE Workshop on</a:t>
            </a:r>
            <a:r>
              <a:rPr lang="en-US" dirty="0"/>
              <a:t>, pp. 1–6. IEEE, 2014.</a:t>
            </a:r>
          </a:p>
          <a:p>
            <a:pPr marL="742950" lvl="1" indent="-285750">
              <a:buFont typeface="+mj-lt"/>
              <a:buAutoNum type="arabicPeriod"/>
            </a:pPr>
            <a:endParaRPr lang="en-US" altLang="ko-KR" dirty="0"/>
          </a:p>
          <a:p>
            <a:pPr marL="342900" indent="-342900">
              <a:lnSpc>
                <a:spcPct val="160000"/>
              </a:lnSpc>
              <a:buFont typeface="+mj-lt"/>
              <a:buAutoNum type="arabicPeriod" startAt="3"/>
            </a:pPr>
            <a:endParaRPr lang="ko-KR" altLang="en-US" dirty="0"/>
          </a:p>
          <a:p>
            <a:pPr marL="800100" lvl="1" indent="-342900">
              <a:lnSpc>
                <a:spcPct val="160000"/>
              </a:lnSpc>
              <a:buFont typeface="+mj-lt"/>
              <a:buAutoNum type="arabicPeriod" startAt="3"/>
            </a:pPr>
            <a:endParaRPr lang="en-US" altLang="ko-KR" dirty="0"/>
          </a:p>
        </p:txBody>
      </p:sp>
      <p:sp>
        <p:nvSpPr>
          <p:cNvPr id="4" name="Date Placeholder 3">
            <a:extLst>
              <a:ext uri="{FF2B5EF4-FFF2-40B4-BE49-F238E27FC236}">
                <a16:creationId xmlns:a16="http://schemas.microsoft.com/office/drawing/2014/main" id="{0427A79B-073B-CAF3-8BFE-8CE64F055181}"/>
              </a:ext>
            </a:extLst>
          </p:cNvPr>
          <p:cNvSpPr>
            <a:spLocks noGrp="1"/>
          </p:cNvSpPr>
          <p:nvPr>
            <p:ph type="dt" sz="half" idx="10"/>
          </p:nvPr>
        </p:nvSpPr>
        <p:spPr/>
        <p:txBody>
          <a:bodyPr/>
          <a:lstStyle/>
          <a:p>
            <a:fld id="{4C34626A-A117-3E44-82FE-B1A4453E4F7A}" type="datetime4">
              <a:rPr lang="en-US" smtClean="0"/>
              <a:t>November 2, 2023</a:t>
            </a:fld>
            <a:endParaRPr lang="en-KR" dirty="0"/>
          </a:p>
        </p:txBody>
      </p:sp>
      <p:sp>
        <p:nvSpPr>
          <p:cNvPr id="5" name="Footer Placeholder 4">
            <a:extLst>
              <a:ext uri="{FF2B5EF4-FFF2-40B4-BE49-F238E27FC236}">
                <a16:creationId xmlns:a16="http://schemas.microsoft.com/office/drawing/2014/main" id="{AB3A575F-E021-7463-F24C-B9AEBB7A24B7}"/>
              </a:ext>
            </a:extLst>
          </p:cNvPr>
          <p:cNvSpPr>
            <a:spLocks noGrp="1"/>
          </p:cNvSpPr>
          <p:nvPr>
            <p:ph type="ftr" sz="quarter" idx="11"/>
          </p:nvPr>
        </p:nvSpPr>
        <p:spPr/>
        <p:txBody>
          <a:bodyPr/>
          <a:lstStyle/>
          <a:p>
            <a:r>
              <a:rPr lang="en-US"/>
              <a:t>Embedded AI LAB, INU</a:t>
            </a:r>
            <a:endParaRPr lang="en-KR" dirty="0"/>
          </a:p>
        </p:txBody>
      </p:sp>
      <p:sp>
        <p:nvSpPr>
          <p:cNvPr id="10" name="Slide Number Placeholder 9">
            <a:extLst>
              <a:ext uri="{FF2B5EF4-FFF2-40B4-BE49-F238E27FC236}">
                <a16:creationId xmlns:a16="http://schemas.microsoft.com/office/drawing/2014/main" id="{C04AC5EA-DCF1-2598-B0A6-28349B4E696F}"/>
              </a:ext>
            </a:extLst>
          </p:cNvPr>
          <p:cNvSpPr>
            <a:spLocks noGrp="1"/>
          </p:cNvSpPr>
          <p:nvPr>
            <p:ph type="sldNum" sz="quarter" idx="12"/>
          </p:nvPr>
        </p:nvSpPr>
        <p:spPr/>
        <p:txBody>
          <a:bodyPr/>
          <a:lstStyle/>
          <a:p>
            <a:fld id="{4253088D-31C3-1E4B-B81E-E383EAC32679}" type="slidenum">
              <a:rPr lang="en-KR" smtClean="0"/>
              <a:pPr/>
              <a:t>5</a:t>
            </a:fld>
            <a:r>
              <a:rPr lang="en-KR"/>
              <a:t> / </a:t>
            </a:r>
            <a:r>
              <a:rPr lang="en-US" altLang="ko-KR"/>
              <a:t>22</a:t>
            </a:r>
            <a:endParaRPr lang="en-KR" dirty="0"/>
          </a:p>
        </p:txBody>
      </p:sp>
    </p:spTree>
    <p:extLst>
      <p:ext uri="{BB962C8B-B14F-4D97-AF65-F5344CB8AC3E}">
        <p14:creationId xmlns:p14="http://schemas.microsoft.com/office/powerpoint/2010/main" val="98827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A7A3-D7B1-C6DA-4966-83D2371E6C93}"/>
              </a:ext>
            </a:extLst>
          </p:cNvPr>
          <p:cNvSpPr>
            <a:spLocks noGrp="1"/>
          </p:cNvSpPr>
          <p:nvPr>
            <p:ph type="title"/>
          </p:nvPr>
        </p:nvSpPr>
        <p:spPr/>
        <p:txBody>
          <a:bodyPr/>
          <a:lstStyle/>
          <a:p>
            <a:r>
              <a:rPr lang="en-US" altLang="ko-KR" dirty="0"/>
              <a:t>1.</a:t>
            </a:r>
            <a:r>
              <a:rPr lang="ko-KR" altLang="en-US" dirty="0"/>
              <a:t> 서론</a:t>
            </a:r>
            <a:endParaRPr lang="en-KR" dirty="0"/>
          </a:p>
        </p:txBody>
      </p:sp>
      <p:sp>
        <p:nvSpPr>
          <p:cNvPr id="3" name="Content Placeholder 2">
            <a:extLst>
              <a:ext uri="{FF2B5EF4-FFF2-40B4-BE49-F238E27FC236}">
                <a16:creationId xmlns:a16="http://schemas.microsoft.com/office/drawing/2014/main" id="{3908B706-1662-6A84-5D3A-E8BB4DD80B67}"/>
              </a:ext>
            </a:extLst>
          </p:cNvPr>
          <p:cNvSpPr>
            <a:spLocks noGrp="1"/>
          </p:cNvSpPr>
          <p:nvPr>
            <p:ph idx="1"/>
          </p:nvPr>
        </p:nvSpPr>
        <p:spPr>
          <a:xfrm>
            <a:off x="224028" y="649224"/>
            <a:ext cx="11743944" cy="5527739"/>
          </a:xfrm>
        </p:spPr>
        <p:txBody>
          <a:bodyPr>
            <a:normAutofit fontScale="92500"/>
          </a:bodyPr>
          <a:lstStyle/>
          <a:p>
            <a:pPr marL="342900" indent="-342900">
              <a:lnSpc>
                <a:spcPct val="160000"/>
              </a:lnSpc>
              <a:buFont typeface="+mj-lt"/>
              <a:buAutoNum type="arabicPeriod" startAt="3"/>
            </a:pPr>
            <a:r>
              <a:rPr lang="ko-KR" altLang="en-US" dirty="0"/>
              <a:t>관련연구 </a:t>
            </a:r>
            <a:r>
              <a:rPr lang="en-US" altLang="ko-KR" dirty="0"/>
              <a:t>(1/2)</a:t>
            </a:r>
            <a:endParaRPr lang="en-US" dirty="0"/>
          </a:p>
          <a:p>
            <a:pPr marL="800100" lvl="1" indent="-342900">
              <a:buFont typeface="+mj-lt"/>
              <a:buAutoNum type="arabicPeriod" startAt="4"/>
            </a:pPr>
            <a:r>
              <a:rPr lang="en-US" dirty="0"/>
              <a:t>parameters</a:t>
            </a:r>
            <a:r>
              <a:rPr lang="ko-KR" altLang="en-US" dirty="0"/>
              <a:t>들을 비슷한 것들 끼리 묶어 한 번에 저장하려는 시도가 있었음</a:t>
            </a:r>
            <a:r>
              <a:rPr lang="en-US" altLang="ko-KR" dirty="0"/>
              <a:t>. </a:t>
            </a:r>
          </a:p>
          <a:p>
            <a:pPr lvl="2"/>
            <a:r>
              <a:rPr lang="en-US" dirty="0"/>
              <a:t>vector quantization</a:t>
            </a:r>
            <a:r>
              <a:rPr lang="ko-KR" altLang="en-US" dirty="0"/>
              <a:t>을 통해 </a:t>
            </a:r>
            <a:r>
              <a:rPr lang="en-US" dirty="0"/>
              <a:t>Deep convnets</a:t>
            </a:r>
            <a:r>
              <a:rPr lang="ko-KR" altLang="en-US" dirty="0"/>
              <a:t>을 압축하려는 시도가 있었는데</a:t>
            </a:r>
            <a:r>
              <a:rPr lang="en-US" altLang="ko-KR" dirty="0"/>
              <a:t>, 1%</a:t>
            </a:r>
            <a:r>
              <a:rPr lang="ko-KR" altLang="en-US" dirty="0"/>
              <a:t>의 </a:t>
            </a:r>
            <a:r>
              <a:rPr lang="en-US" dirty="0"/>
              <a:t>accuracy </a:t>
            </a:r>
            <a:r>
              <a:rPr lang="ko-KR" altLang="en-US" dirty="0"/>
              <a:t>손실이 있었음</a:t>
            </a:r>
            <a:r>
              <a:rPr lang="en-US" altLang="ko-KR" dirty="0"/>
              <a:t>. </a:t>
            </a:r>
            <a:r>
              <a:rPr lang="ko-KR" altLang="en-US" dirty="0"/>
              <a:t>하지만 </a:t>
            </a:r>
            <a:r>
              <a:rPr lang="en-US" dirty="0"/>
              <a:t>CONV layers </a:t>
            </a:r>
            <a:r>
              <a:rPr lang="ko-KR" altLang="en-US" dirty="0"/>
              <a:t>말고 </a:t>
            </a:r>
            <a:r>
              <a:rPr lang="en-US" dirty="0"/>
              <a:t>FC layers</a:t>
            </a:r>
            <a:r>
              <a:rPr lang="ko-KR" altLang="en-US" dirty="0"/>
              <a:t>에 대해서만 적용했음</a:t>
            </a:r>
            <a:r>
              <a:rPr lang="en-US" altLang="ko-KR" dirty="0"/>
              <a:t>. </a:t>
            </a:r>
          </a:p>
          <a:p>
            <a:pPr lvl="2"/>
            <a:r>
              <a:rPr lang="en-US" dirty="0"/>
              <a:t>Gong, </a:t>
            </a:r>
            <a:r>
              <a:rPr lang="en-US" dirty="0" err="1"/>
              <a:t>Yunchao</a:t>
            </a:r>
            <a:r>
              <a:rPr lang="en-US" dirty="0"/>
              <a:t>, Liu, Liu, Yang, Ming, and </a:t>
            </a:r>
            <a:r>
              <a:rPr lang="en-US" dirty="0" err="1"/>
              <a:t>Bourdev</a:t>
            </a:r>
            <a:r>
              <a:rPr lang="en-US" dirty="0"/>
              <a:t>, </a:t>
            </a:r>
            <a:r>
              <a:rPr lang="en-US" dirty="0" err="1"/>
              <a:t>Lubomir</a:t>
            </a:r>
            <a:r>
              <a:rPr lang="en-US" dirty="0"/>
              <a:t>. Compressing deep convolutional networks using vector quantization. </a:t>
            </a:r>
            <a:r>
              <a:rPr lang="en-US" i="1" dirty="0" err="1"/>
              <a:t>arXiv</a:t>
            </a:r>
            <a:r>
              <a:rPr lang="en-US" i="1" dirty="0"/>
              <a:t> preprint arXiv:1412.6115</a:t>
            </a:r>
            <a:r>
              <a:rPr lang="en-US" dirty="0"/>
              <a:t>, 2014.</a:t>
            </a:r>
          </a:p>
          <a:p>
            <a:pPr lvl="1">
              <a:buFont typeface="+mj-lt"/>
              <a:buAutoNum type="arabicPeriod" startAt="4"/>
            </a:pPr>
            <a:r>
              <a:rPr lang="ko-KR" altLang="en-US" dirty="0"/>
              <a:t>본디 </a:t>
            </a:r>
            <a:r>
              <a:rPr lang="en-US" dirty="0"/>
              <a:t>Network pruning</a:t>
            </a:r>
            <a:r>
              <a:rPr lang="ko-KR" altLang="en-US" dirty="0"/>
              <a:t>은 </a:t>
            </a:r>
            <a:r>
              <a:rPr lang="en-US" dirty="0"/>
              <a:t>Network</a:t>
            </a:r>
            <a:r>
              <a:rPr lang="ko-KR" altLang="en-US" dirty="0"/>
              <a:t>의 복잡성과 </a:t>
            </a:r>
            <a:r>
              <a:rPr lang="en-US" dirty="0"/>
              <a:t>over-fitting</a:t>
            </a:r>
            <a:r>
              <a:rPr lang="ko-KR" altLang="en-US" dirty="0"/>
              <a:t>을 줄이기 위해 적용되었음</a:t>
            </a:r>
            <a:r>
              <a:rPr lang="en-US" altLang="ko-KR" dirty="0"/>
              <a:t>. </a:t>
            </a:r>
          </a:p>
          <a:p>
            <a:pPr lvl="2"/>
            <a:r>
              <a:rPr lang="en-US" dirty="0"/>
              <a:t>Optimal Brain Damage (LeCun et al., 1989) and Optimal Brain Surgeon (</a:t>
            </a:r>
            <a:r>
              <a:rPr lang="en-US" dirty="0" err="1"/>
              <a:t>Hassibi</a:t>
            </a:r>
            <a:r>
              <a:rPr lang="en-US" dirty="0"/>
              <a:t> et al., 1993) prune networks to reduce the number of connections based on the Hessian of the loss function and suggest that such pruning is more accurate than magnitude-based pruning such as weight decay. </a:t>
            </a:r>
          </a:p>
          <a:p>
            <a:pPr lvl="3"/>
            <a:r>
              <a:rPr lang="ko-KR" altLang="en-US" b="1" dirty="0"/>
              <a:t>두 연구에서는 </a:t>
            </a:r>
            <a:r>
              <a:rPr lang="en-US" b="1" dirty="0"/>
              <a:t>loss function</a:t>
            </a:r>
            <a:r>
              <a:rPr lang="ko-KR" altLang="en-US" b="1" dirty="0"/>
              <a:t>의 </a:t>
            </a:r>
            <a:r>
              <a:rPr lang="en-US" b="1" dirty="0"/>
              <a:t>hessian</a:t>
            </a:r>
            <a:r>
              <a:rPr lang="ko-KR" altLang="en-US" b="1" dirty="0"/>
              <a:t>을 바탕으로 </a:t>
            </a:r>
            <a:r>
              <a:rPr lang="en-US" b="1" dirty="0"/>
              <a:t>connection</a:t>
            </a:r>
            <a:r>
              <a:rPr lang="ko-KR" altLang="en-US" b="1" dirty="0"/>
              <a:t>의 수를 줄이기 위해 </a:t>
            </a:r>
            <a:r>
              <a:rPr lang="en-US" b="1" dirty="0"/>
              <a:t>pruning</a:t>
            </a:r>
            <a:r>
              <a:rPr lang="ko-KR" altLang="en-US" b="1" dirty="0"/>
              <a:t>을 적용함</a:t>
            </a:r>
            <a:r>
              <a:rPr lang="en-US" altLang="ko-KR" b="1" dirty="0"/>
              <a:t>.</a:t>
            </a:r>
          </a:p>
          <a:p>
            <a:pPr lvl="3"/>
            <a:r>
              <a:rPr lang="ko-KR" altLang="en-US" b="1" dirty="0"/>
              <a:t>이러한 </a:t>
            </a:r>
            <a:r>
              <a:rPr lang="en-US" b="1" dirty="0"/>
              <a:t>pruning</a:t>
            </a:r>
            <a:r>
              <a:rPr lang="ko-KR" altLang="en-US" b="1" dirty="0"/>
              <a:t>은 </a:t>
            </a:r>
            <a:r>
              <a:rPr lang="en-US" b="1" dirty="0"/>
              <a:t>weight decay</a:t>
            </a:r>
            <a:r>
              <a:rPr lang="ko-KR" altLang="en-US" b="1" dirty="0"/>
              <a:t>와 같은 </a:t>
            </a:r>
            <a:r>
              <a:rPr lang="en-US" b="1" dirty="0"/>
              <a:t>magnitude-based pruning</a:t>
            </a:r>
            <a:r>
              <a:rPr lang="ko-KR" altLang="en-US" b="1" dirty="0"/>
              <a:t>보다 더 정확하다고 제안함</a:t>
            </a:r>
            <a:r>
              <a:rPr lang="en-US" altLang="ko-KR" b="1" dirty="0"/>
              <a:t>.</a:t>
            </a:r>
          </a:p>
          <a:p>
            <a:pPr lvl="3"/>
            <a:r>
              <a:rPr lang="en-US" dirty="0"/>
              <a:t>LeCun, Yann, </a:t>
            </a:r>
            <a:r>
              <a:rPr lang="en-US" dirty="0" err="1"/>
              <a:t>Denker</a:t>
            </a:r>
            <a:r>
              <a:rPr lang="en-US" dirty="0"/>
              <a:t>, John S, </a:t>
            </a:r>
            <a:r>
              <a:rPr lang="en-US" dirty="0" err="1"/>
              <a:t>Solla</a:t>
            </a:r>
            <a:r>
              <a:rPr lang="en-US" dirty="0"/>
              <a:t>, Sara A, Howard, Richard E, and </a:t>
            </a:r>
            <a:r>
              <a:rPr lang="en-US" dirty="0" err="1"/>
              <a:t>Jackel</a:t>
            </a:r>
            <a:r>
              <a:rPr lang="en-US" dirty="0"/>
              <a:t>, Lawrence D. Optimal brain damage. In </a:t>
            </a:r>
            <a:r>
              <a:rPr lang="en-US" i="1" dirty="0"/>
              <a:t>NIPs</a:t>
            </a:r>
            <a:r>
              <a:rPr lang="en-US" dirty="0"/>
              <a:t>, volume 89, 1989.</a:t>
            </a:r>
          </a:p>
          <a:p>
            <a:pPr lvl="3"/>
            <a:r>
              <a:rPr lang="en-US" dirty="0" err="1"/>
              <a:t>Hassibi</a:t>
            </a:r>
            <a:r>
              <a:rPr lang="en-US" dirty="0"/>
              <a:t>, Babak, Stork, David G, et al. Second order derivatives for network pruning: Optimal brain surgeon. </a:t>
            </a:r>
            <a:r>
              <a:rPr lang="en-US" i="1" dirty="0"/>
              <a:t>Advances in neural information processing systems</a:t>
            </a:r>
            <a:r>
              <a:rPr lang="en-US" dirty="0"/>
              <a:t>, pp. 164–164, 1993.</a:t>
            </a:r>
          </a:p>
          <a:p>
            <a:pPr lvl="2"/>
            <a:r>
              <a:rPr lang="en-US" dirty="0"/>
              <a:t>A recent work (Han et al., 2015) successfully pruned several state of the art large scale networks and showed that the number of parameters could be reduce by an order of magnitude. </a:t>
            </a:r>
          </a:p>
          <a:p>
            <a:pPr lvl="3"/>
            <a:r>
              <a:rPr lang="ko-KR" altLang="en-US" b="1" dirty="0"/>
              <a:t>최근 연구에서는 최신 </a:t>
            </a:r>
            <a:r>
              <a:rPr lang="en-US" b="1" dirty="0"/>
              <a:t>large scale networks</a:t>
            </a:r>
            <a:r>
              <a:rPr lang="ko-KR" altLang="en-US" b="1" dirty="0"/>
              <a:t>들을 효과적으로 </a:t>
            </a:r>
            <a:r>
              <a:rPr lang="en-US" b="1" dirty="0"/>
              <a:t>pruning</a:t>
            </a:r>
            <a:r>
              <a:rPr lang="ko-KR" altLang="en-US" b="1" dirty="0"/>
              <a:t>해 </a:t>
            </a:r>
            <a:r>
              <a:rPr lang="en-US" b="1" dirty="0"/>
              <a:t>parameters</a:t>
            </a:r>
            <a:r>
              <a:rPr lang="ko-KR" altLang="en-US" b="1" dirty="0"/>
              <a:t>의 수를 수십 배 줄일 수 있음을 보였음</a:t>
            </a:r>
            <a:r>
              <a:rPr lang="en-US" altLang="ko-KR" b="1" dirty="0"/>
              <a:t>.</a:t>
            </a:r>
          </a:p>
          <a:p>
            <a:pPr lvl="3"/>
            <a:r>
              <a:rPr lang="en-US" dirty="0"/>
              <a:t>Han, Song, Pool, Jeff, Tran, John, and Dally, William J. Learning both weights and connections for</a:t>
            </a:r>
          </a:p>
          <a:p>
            <a:pPr lvl="3"/>
            <a:r>
              <a:rPr lang="en-US" dirty="0"/>
              <a:t>efficient neural networks. In </a:t>
            </a:r>
            <a:r>
              <a:rPr lang="en-US" i="1" dirty="0"/>
              <a:t>Advances in Neural Information Processing Systems</a:t>
            </a:r>
            <a:r>
              <a:rPr lang="en-US" dirty="0"/>
              <a:t>, 2015.</a:t>
            </a:r>
          </a:p>
          <a:p>
            <a:pPr marL="742950" lvl="1" indent="-285750">
              <a:buFont typeface="+mj-lt"/>
              <a:buAutoNum type="arabicPeriod" startAt="4"/>
            </a:pPr>
            <a:endParaRPr lang="en-US" altLang="ko-KR" dirty="0"/>
          </a:p>
          <a:p>
            <a:pPr marL="342900" indent="-342900">
              <a:lnSpc>
                <a:spcPct val="160000"/>
              </a:lnSpc>
              <a:buFont typeface="+mj-lt"/>
              <a:buAutoNum type="arabicPeriod" startAt="3"/>
            </a:pPr>
            <a:endParaRPr lang="ko-KR" altLang="en-US" dirty="0"/>
          </a:p>
          <a:p>
            <a:pPr marL="800100" lvl="1" indent="-342900">
              <a:lnSpc>
                <a:spcPct val="160000"/>
              </a:lnSpc>
              <a:buFont typeface="+mj-lt"/>
              <a:buAutoNum type="arabicPeriod" startAt="3"/>
            </a:pPr>
            <a:endParaRPr lang="en-US" altLang="ko-KR" dirty="0"/>
          </a:p>
        </p:txBody>
      </p:sp>
      <p:sp>
        <p:nvSpPr>
          <p:cNvPr id="4" name="Date Placeholder 3">
            <a:extLst>
              <a:ext uri="{FF2B5EF4-FFF2-40B4-BE49-F238E27FC236}">
                <a16:creationId xmlns:a16="http://schemas.microsoft.com/office/drawing/2014/main" id="{0427A79B-073B-CAF3-8BFE-8CE64F055181}"/>
              </a:ext>
            </a:extLst>
          </p:cNvPr>
          <p:cNvSpPr>
            <a:spLocks noGrp="1"/>
          </p:cNvSpPr>
          <p:nvPr>
            <p:ph type="dt" sz="half" idx="10"/>
          </p:nvPr>
        </p:nvSpPr>
        <p:spPr/>
        <p:txBody>
          <a:bodyPr/>
          <a:lstStyle/>
          <a:p>
            <a:fld id="{95FE1846-3EEE-F249-B0AA-7FEAAE06B20F}" type="datetime4">
              <a:rPr lang="en-US" smtClean="0"/>
              <a:t>November 2, 2023</a:t>
            </a:fld>
            <a:endParaRPr lang="en-KR" dirty="0"/>
          </a:p>
        </p:txBody>
      </p:sp>
      <p:sp>
        <p:nvSpPr>
          <p:cNvPr id="5" name="Footer Placeholder 4">
            <a:extLst>
              <a:ext uri="{FF2B5EF4-FFF2-40B4-BE49-F238E27FC236}">
                <a16:creationId xmlns:a16="http://schemas.microsoft.com/office/drawing/2014/main" id="{AB3A575F-E021-7463-F24C-B9AEBB7A24B7}"/>
              </a:ext>
            </a:extLst>
          </p:cNvPr>
          <p:cNvSpPr>
            <a:spLocks noGrp="1"/>
          </p:cNvSpPr>
          <p:nvPr>
            <p:ph type="ftr" sz="quarter" idx="11"/>
          </p:nvPr>
        </p:nvSpPr>
        <p:spPr/>
        <p:txBody>
          <a:bodyPr/>
          <a:lstStyle/>
          <a:p>
            <a:r>
              <a:rPr lang="en-US"/>
              <a:t>Embedded AI LAB, INU</a:t>
            </a:r>
            <a:endParaRPr lang="en-KR" dirty="0"/>
          </a:p>
        </p:txBody>
      </p:sp>
      <p:sp>
        <p:nvSpPr>
          <p:cNvPr id="9" name="Slide Number Placeholder 8">
            <a:extLst>
              <a:ext uri="{FF2B5EF4-FFF2-40B4-BE49-F238E27FC236}">
                <a16:creationId xmlns:a16="http://schemas.microsoft.com/office/drawing/2014/main" id="{E18AF898-FBF7-5008-677F-8B87970E47BF}"/>
              </a:ext>
            </a:extLst>
          </p:cNvPr>
          <p:cNvSpPr>
            <a:spLocks noGrp="1"/>
          </p:cNvSpPr>
          <p:nvPr>
            <p:ph type="sldNum" sz="quarter" idx="12"/>
          </p:nvPr>
        </p:nvSpPr>
        <p:spPr/>
        <p:txBody>
          <a:bodyPr/>
          <a:lstStyle/>
          <a:p>
            <a:fld id="{4253088D-31C3-1E4B-B81E-E383EAC32679}" type="slidenum">
              <a:rPr lang="en-KR" smtClean="0"/>
              <a:pPr/>
              <a:t>6</a:t>
            </a:fld>
            <a:r>
              <a:rPr lang="en-KR"/>
              <a:t> / </a:t>
            </a:r>
            <a:r>
              <a:rPr lang="en-US" altLang="ko-KR"/>
              <a:t>22</a:t>
            </a:r>
            <a:endParaRPr lang="en-KR" dirty="0"/>
          </a:p>
        </p:txBody>
      </p:sp>
    </p:spTree>
    <p:extLst>
      <p:ext uri="{BB962C8B-B14F-4D97-AF65-F5344CB8AC3E}">
        <p14:creationId xmlns:p14="http://schemas.microsoft.com/office/powerpoint/2010/main" val="273013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11743943" cy="5527739"/>
          </a:xfrm>
        </p:spPr>
        <p:txBody>
          <a:bodyPr>
            <a:normAutofit/>
          </a:bodyPr>
          <a:lstStyle/>
          <a:p>
            <a:pPr>
              <a:buFont typeface="+mj-lt"/>
              <a:buAutoNum type="arabicPeriod"/>
            </a:pPr>
            <a:r>
              <a:rPr lang="en-US" altLang="ko-KR" dirty="0"/>
              <a:t>Deep Compression </a:t>
            </a:r>
            <a:r>
              <a:rPr lang="ko-KR" altLang="en-US" dirty="0"/>
              <a:t>구현</a:t>
            </a:r>
            <a:endParaRPr lang="en-US" altLang="ko-KR" dirty="0"/>
          </a:p>
          <a:p>
            <a:pPr lvl="1">
              <a:buFont typeface="+mj-lt"/>
              <a:buAutoNum type="arabicPeriod"/>
            </a:pPr>
            <a:r>
              <a:rPr lang="en-US" altLang="ko-KR" dirty="0"/>
              <a:t>Network pruning</a:t>
            </a:r>
          </a:p>
          <a:p>
            <a:pPr lvl="2">
              <a:buFont typeface="+mj-lt"/>
              <a:buAutoNum type="arabicPeriod"/>
            </a:pPr>
            <a:r>
              <a:rPr lang="ko-KR" altLang="en-US" dirty="0"/>
              <a:t>먼저</a:t>
            </a:r>
            <a:r>
              <a:rPr lang="en-US" altLang="ko-KR" dirty="0"/>
              <a:t>, </a:t>
            </a:r>
            <a:r>
              <a:rPr lang="en-US" dirty="0"/>
              <a:t>Network Pruning</a:t>
            </a:r>
            <a:r>
              <a:rPr lang="ko-KR" altLang="en-US" dirty="0"/>
              <a:t>은 </a:t>
            </a:r>
            <a:r>
              <a:rPr lang="en-US" dirty="0"/>
              <a:t>CNN</a:t>
            </a:r>
            <a:r>
              <a:rPr lang="ko-KR" altLang="en-US" dirty="0"/>
              <a:t>을 압축하기 위해 널리 연구되어 왔음</a:t>
            </a:r>
            <a:r>
              <a:rPr lang="en-US" altLang="ko-KR" dirty="0"/>
              <a:t>. [89~97</a:t>
            </a:r>
            <a:r>
              <a:rPr lang="ko-KR" altLang="en-US" dirty="0"/>
              <a:t>년대 논문 </a:t>
            </a:r>
            <a:r>
              <a:rPr lang="en-US" altLang="ko-KR" dirty="0"/>
              <a:t>4</a:t>
            </a:r>
            <a:r>
              <a:rPr lang="ko-KR" altLang="en-US" dirty="0"/>
              <a:t>개 참고</a:t>
            </a:r>
            <a:r>
              <a:rPr lang="en-US" altLang="ko-KR" dirty="0"/>
              <a:t>]. </a:t>
            </a:r>
            <a:r>
              <a:rPr lang="ko-KR" altLang="en-US" dirty="0"/>
              <a:t>최근 동일 저자의 이전 논문에 따르면</a:t>
            </a:r>
            <a:r>
              <a:rPr lang="en-US" altLang="ko-KR" dirty="0"/>
              <a:t>, </a:t>
            </a:r>
            <a:r>
              <a:rPr lang="ko-KR" altLang="en-US" dirty="0"/>
              <a:t>최고 수준 </a:t>
            </a:r>
            <a:r>
              <a:rPr lang="en-US" dirty="0"/>
              <a:t>CNN </a:t>
            </a:r>
            <a:r>
              <a:rPr lang="ko-KR" altLang="en-US" b="1" dirty="0"/>
              <a:t>모델에 </a:t>
            </a:r>
            <a:r>
              <a:rPr lang="en-US" b="1" dirty="0"/>
              <a:t>Accuracy loss </a:t>
            </a:r>
            <a:r>
              <a:rPr lang="ko-KR" altLang="en-US" b="1" dirty="0"/>
              <a:t>없이 </a:t>
            </a:r>
            <a:r>
              <a:rPr lang="en-US" b="1" dirty="0"/>
              <a:t>Pruning</a:t>
            </a:r>
            <a:r>
              <a:rPr lang="ko-KR" altLang="en-US" b="1" dirty="0"/>
              <a:t>을 적용한 예가 있음</a:t>
            </a:r>
            <a:r>
              <a:rPr lang="en-US" altLang="ko-KR" b="1" dirty="0"/>
              <a:t>. </a:t>
            </a:r>
            <a:r>
              <a:rPr lang="ko-KR" altLang="en-US" b="1" dirty="0"/>
              <a:t>이는 </a:t>
            </a:r>
            <a:r>
              <a:rPr lang="en-US" b="1" dirty="0"/>
              <a:t>Pruning</a:t>
            </a:r>
            <a:r>
              <a:rPr lang="ko-KR" altLang="en-US" b="1" dirty="0"/>
              <a:t>이 옳은 방향으로 </a:t>
            </a:r>
            <a:r>
              <a:rPr lang="en-US" b="1" dirty="0"/>
              <a:t>Network</a:t>
            </a:r>
            <a:r>
              <a:rPr lang="ko-KR" altLang="en-US" b="1" dirty="0"/>
              <a:t>의 복잡도를 줄일 수 있다고 보임</a:t>
            </a:r>
            <a:r>
              <a:rPr lang="en-US" altLang="ko-KR" b="1" dirty="0"/>
              <a:t>.</a:t>
            </a:r>
          </a:p>
          <a:p>
            <a:pPr lvl="2">
              <a:buFont typeface="+mj-lt"/>
              <a:buAutoNum type="arabicPeriod"/>
            </a:pPr>
            <a:r>
              <a:rPr lang="en-US" dirty="0"/>
              <a:t>Pruning </a:t>
            </a:r>
            <a:r>
              <a:rPr lang="ko-KR" altLang="en-US" dirty="0"/>
              <a:t>기법의 적용은 다음과 같음</a:t>
            </a:r>
            <a:r>
              <a:rPr lang="en-US" altLang="ko-KR" dirty="0"/>
              <a:t>. </a:t>
            </a:r>
          </a:p>
          <a:p>
            <a:pPr marL="1657350" lvl="3" indent="-285750">
              <a:buFont typeface="+mj-lt"/>
              <a:buAutoNum type="arabicPeriod"/>
            </a:pPr>
            <a:r>
              <a:rPr lang="ko-KR" altLang="en-US" dirty="0"/>
              <a:t>먼저 기존의 방식대로 </a:t>
            </a:r>
            <a:r>
              <a:rPr lang="en-US" dirty="0"/>
              <a:t>Network</a:t>
            </a:r>
            <a:r>
              <a:rPr lang="ko-KR" altLang="en-US" dirty="0" err="1"/>
              <a:t>를</a:t>
            </a:r>
            <a:r>
              <a:rPr lang="ko-KR" altLang="en-US" dirty="0"/>
              <a:t> 학습시킴</a:t>
            </a:r>
            <a:r>
              <a:rPr lang="en-US" altLang="ko-KR" dirty="0"/>
              <a:t>.</a:t>
            </a:r>
          </a:p>
          <a:p>
            <a:pPr marL="1657350" lvl="3" indent="-285750">
              <a:buFont typeface="+mj-lt"/>
              <a:buAutoNum type="arabicPeriod"/>
            </a:pPr>
            <a:r>
              <a:rPr lang="ko-KR" altLang="en-US" dirty="0"/>
              <a:t>이후</a:t>
            </a:r>
            <a:r>
              <a:rPr lang="en-US" altLang="ko-KR" dirty="0"/>
              <a:t>, </a:t>
            </a:r>
            <a:r>
              <a:rPr lang="en-US" dirty="0"/>
              <a:t>Threshold </a:t>
            </a:r>
            <a:r>
              <a:rPr lang="ko-KR" altLang="en-US" dirty="0"/>
              <a:t>미만의 </a:t>
            </a:r>
            <a:r>
              <a:rPr lang="en-US" dirty="0"/>
              <a:t>Weight</a:t>
            </a:r>
            <a:r>
              <a:rPr lang="ko-KR" altLang="en-US" dirty="0"/>
              <a:t>들을 모두 제거함</a:t>
            </a:r>
            <a:r>
              <a:rPr lang="en-US" altLang="ko-KR" dirty="0"/>
              <a:t>.</a:t>
            </a:r>
          </a:p>
          <a:p>
            <a:pPr marL="1657350" lvl="3" indent="-285750">
              <a:buFont typeface="+mj-lt"/>
              <a:buAutoNum type="arabicPeriod"/>
            </a:pPr>
            <a:r>
              <a:rPr lang="ko-KR" altLang="en-US" dirty="0"/>
              <a:t>마지막으로</a:t>
            </a:r>
            <a:r>
              <a:rPr lang="en-US" altLang="ko-KR" dirty="0"/>
              <a:t>, </a:t>
            </a:r>
            <a:r>
              <a:rPr lang="ko-KR" altLang="en-US" dirty="0"/>
              <a:t>추가적인 학습을 통해 </a:t>
            </a:r>
            <a:r>
              <a:rPr lang="en-US" dirty="0"/>
              <a:t>Remaining sparse connections</a:t>
            </a:r>
            <a:r>
              <a:rPr lang="ko-KR" altLang="en-US" dirty="0"/>
              <a:t>에 대해 최종 </a:t>
            </a:r>
            <a:r>
              <a:rPr lang="en-US" dirty="0"/>
              <a:t>Weight</a:t>
            </a:r>
            <a:r>
              <a:rPr lang="ko-KR" altLang="en-US" dirty="0" err="1"/>
              <a:t>를</a:t>
            </a:r>
            <a:r>
              <a:rPr lang="ko-KR" altLang="en-US" dirty="0"/>
              <a:t> 얻어냄</a:t>
            </a:r>
            <a:r>
              <a:rPr lang="en-US" altLang="ko-KR" dirty="0"/>
              <a:t>. </a:t>
            </a:r>
            <a:r>
              <a:rPr lang="ko-KR" altLang="en-US" dirty="0"/>
              <a:t>결과적으로 </a:t>
            </a:r>
            <a:r>
              <a:rPr lang="en-US" dirty="0"/>
              <a:t>AlexNet</a:t>
            </a:r>
            <a:r>
              <a:rPr lang="ko-KR" altLang="en-US" dirty="0"/>
              <a:t>과 </a:t>
            </a:r>
            <a:r>
              <a:rPr lang="en-US" dirty="0"/>
              <a:t>VGG-16</a:t>
            </a:r>
            <a:r>
              <a:rPr lang="ko-KR" altLang="en-US" dirty="0"/>
              <a:t>에서 </a:t>
            </a:r>
            <a:r>
              <a:rPr lang="en-US" altLang="ko-KR" dirty="0"/>
              <a:t>9~13</a:t>
            </a:r>
            <a:r>
              <a:rPr lang="ko-KR" altLang="en-US" dirty="0"/>
              <a:t>배 가량 </a:t>
            </a:r>
            <a:r>
              <a:rPr lang="en-US" dirty="0"/>
              <a:t>Parameters </a:t>
            </a:r>
            <a:r>
              <a:rPr lang="ko-KR" altLang="en-US" dirty="0"/>
              <a:t>수가 감소함</a:t>
            </a:r>
            <a:r>
              <a:rPr lang="en-US" altLang="ko-KR" dirty="0"/>
              <a:t>.</a:t>
            </a:r>
          </a:p>
          <a:p>
            <a:pPr marL="1657350" lvl="3" indent="-285750">
              <a:buFont typeface="+mj-lt"/>
              <a:buAutoNum type="arabicPeriod"/>
            </a:pPr>
            <a:r>
              <a:rPr lang="ko-KR" altLang="en-US" dirty="0"/>
              <a:t>각 </a:t>
            </a:r>
            <a:r>
              <a:rPr lang="en-US" dirty="0"/>
              <a:t>Layer</a:t>
            </a:r>
            <a:r>
              <a:rPr lang="ko-KR" altLang="en-US" dirty="0"/>
              <a:t>의 </a:t>
            </a:r>
            <a:r>
              <a:rPr lang="en-US" dirty="0"/>
              <a:t>Weight</a:t>
            </a:r>
            <a:r>
              <a:rPr lang="ko-KR" altLang="en-US" dirty="0"/>
              <a:t>들을 </a:t>
            </a:r>
            <a:r>
              <a:rPr lang="en-US" dirty="0"/>
              <a:t>compressed sparse row (CSR) or compressed sparse column (CSC) </a:t>
            </a:r>
            <a:r>
              <a:rPr lang="ko-KR" altLang="en-US" dirty="0"/>
              <a:t>방식으로 저장함</a:t>
            </a:r>
            <a:r>
              <a:rPr lang="en-US" altLang="ko-KR" dirty="0"/>
              <a:t>. </a:t>
            </a:r>
            <a:endParaRPr lang="en-US" dirty="0"/>
          </a:p>
          <a:p>
            <a:pPr lvl="2">
              <a:buFont typeface="+mj-lt"/>
              <a:buAutoNum type="arabicPeriod"/>
            </a:pPr>
            <a:r>
              <a:rPr lang="en-US" dirty="0"/>
              <a:t>CSR or CSC</a:t>
            </a:r>
            <a:r>
              <a:rPr lang="ko-KR" altLang="en-US" dirty="0"/>
              <a:t>의 값들은 </a:t>
            </a:r>
            <a:r>
              <a:rPr lang="en-US" dirty="0"/>
              <a:t>Index</a:t>
            </a:r>
            <a:r>
              <a:rPr lang="ko-KR" altLang="en-US" dirty="0"/>
              <a:t>는 </a:t>
            </a:r>
            <a:r>
              <a:rPr lang="en-US" dirty="0"/>
              <a:t>absolute position </a:t>
            </a:r>
            <a:r>
              <a:rPr lang="ko-KR" altLang="en-US" dirty="0"/>
              <a:t>대신 </a:t>
            </a:r>
            <a:r>
              <a:rPr lang="en-US" b="1" dirty="0"/>
              <a:t>index difference</a:t>
            </a:r>
            <a:r>
              <a:rPr lang="ko-KR" altLang="en-US" b="1" dirty="0"/>
              <a:t>을 기반으로 저장됨</a:t>
            </a:r>
            <a:r>
              <a:rPr lang="en-US" altLang="ko-KR" dirty="0"/>
              <a:t>. </a:t>
            </a:r>
            <a:r>
              <a:rPr lang="en-US" b="1" dirty="0"/>
              <a:t>CONV Layer</a:t>
            </a:r>
            <a:r>
              <a:rPr lang="ko-KR" altLang="en-US" b="1" dirty="0" err="1"/>
              <a:t>에선</a:t>
            </a:r>
            <a:r>
              <a:rPr lang="ko-KR" altLang="en-US" b="1" dirty="0"/>
              <a:t> </a:t>
            </a:r>
            <a:r>
              <a:rPr lang="en-US" altLang="ko-KR" b="1" dirty="0"/>
              <a:t>8-</a:t>
            </a:r>
            <a:r>
              <a:rPr lang="en-US" b="1" dirty="0"/>
              <a:t>Bits</a:t>
            </a:r>
            <a:r>
              <a:rPr lang="ko-KR" altLang="en-US" dirty="0"/>
              <a:t>로</a:t>
            </a:r>
            <a:r>
              <a:rPr lang="en-US" altLang="ko-KR" b="1" dirty="0"/>
              <a:t>, </a:t>
            </a:r>
            <a:r>
              <a:rPr lang="en-US" b="1" dirty="0"/>
              <a:t>FC Layer</a:t>
            </a:r>
            <a:r>
              <a:rPr lang="ko-KR" altLang="en-US" b="1" dirty="0" err="1"/>
              <a:t>에선</a:t>
            </a:r>
            <a:r>
              <a:rPr lang="ko-KR" altLang="en-US" b="1" dirty="0"/>
              <a:t> </a:t>
            </a:r>
            <a:r>
              <a:rPr lang="en-US" altLang="ko-KR" b="1" dirty="0"/>
              <a:t>5-</a:t>
            </a:r>
            <a:r>
              <a:rPr lang="en-US" b="1" dirty="0"/>
              <a:t>Bits</a:t>
            </a:r>
            <a:r>
              <a:rPr lang="ko-KR" altLang="en-US" dirty="0"/>
              <a:t>로 저장했는데</a:t>
            </a:r>
            <a:r>
              <a:rPr lang="en-US" altLang="ko-KR" dirty="0"/>
              <a:t>, </a:t>
            </a:r>
            <a:r>
              <a:rPr lang="ko-KR" altLang="en-US" dirty="0"/>
              <a:t>만약 </a:t>
            </a:r>
            <a:r>
              <a:rPr lang="en-US" dirty="0"/>
              <a:t>index difference</a:t>
            </a:r>
            <a:r>
              <a:rPr lang="ko-KR" altLang="en-US" dirty="0"/>
              <a:t>가 해당 </a:t>
            </a:r>
            <a:r>
              <a:rPr lang="en-US" dirty="0"/>
              <a:t>Bit</a:t>
            </a:r>
            <a:r>
              <a:rPr lang="ko-KR" altLang="en-US" dirty="0"/>
              <a:t>의 표현 가능한 범위를 넘어서면 </a:t>
            </a:r>
            <a:r>
              <a:rPr lang="en-US" dirty="0"/>
              <a:t>zero padding</a:t>
            </a:r>
            <a:r>
              <a:rPr lang="ko-KR" altLang="en-US" dirty="0"/>
              <a:t>을 추가해서 해결함</a:t>
            </a:r>
            <a:r>
              <a:rPr lang="en-US" altLang="ko-KR" dirty="0"/>
              <a:t>.</a:t>
            </a:r>
          </a:p>
          <a:p>
            <a:pPr lvl="1">
              <a:buFont typeface="+mj-lt"/>
              <a:buAutoNum type="arabicPeriod"/>
            </a:pPr>
            <a:endParaRPr lang="en-US" altLang="ko-KR" dirty="0"/>
          </a:p>
          <a:p>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0A0BFFF1-FC8D-F94C-B34D-F14168F4BC98}"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a:t>Embedded AI LAB, INU</a:t>
            </a:r>
            <a:endParaRPr lang="en-KR" dirty="0"/>
          </a:p>
        </p:txBody>
      </p:sp>
      <p:pic>
        <p:nvPicPr>
          <p:cNvPr id="8" name="Picture 7">
            <a:extLst>
              <a:ext uri="{FF2B5EF4-FFF2-40B4-BE49-F238E27FC236}">
                <a16:creationId xmlns:a16="http://schemas.microsoft.com/office/drawing/2014/main" id="{551D179D-7E0E-B9B3-8014-8883C0F1348D}"/>
              </a:ext>
            </a:extLst>
          </p:cNvPr>
          <p:cNvPicPr>
            <a:picLocks noChangeAspect="1"/>
          </p:cNvPicPr>
          <p:nvPr/>
        </p:nvPicPr>
        <p:blipFill>
          <a:blip r:embed="rId2"/>
          <a:stretch>
            <a:fillRect/>
          </a:stretch>
        </p:blipFill>
        <p:spPr>
          <a:xfrm>
            <a:off x="2532377" y="4762289"/>
            <a:ext cx="7127242" cy="1530876"/>
          </a:xfrm>
          <a:prstGeom prst="rect">
            <a:avLst/>
          </a:prstGeom>
          <a:ln>
            <a:solidFill>
              <a:schemeClr val="tx1"/>
            </a:solidFill>
          </a:ln>
        </p:spPr>
      </p:pic>
      <p:sp>
        <p:nvSpPr>
          <p:cNvPr id="11" name="Slide Number Placeholder 10">
            <a:extLst>
              <a:ext uri="{FF2B5EF4-FFF2-40B4-BE49-F238E27FC236}">
                <a16:creationId xmlns:a16="http://schemas.microsoft.com/office/drawing/2014/main" id="{CEC7071F-3677-F3B0-D906-2AF2A6600880}"/>
              </a:ext>
            </a:extLst>
          </p:cNvPr>
          <p:cNvSpPr>
            <a:spLocks noGrp="1"/>
          </p:cNvSpPr>
          <p:nvPr>
            <p:ph type="sldNum" sz="quarter" idx="12"/>
          </p:nvPr>
        </p:nvSpPr>
        <p:spPr/>
        <p:txBody>
          <a:bodyPr/>
          <a:lstStyle/>
          <a:p>
            <a:fld id="{4253088D-31C3-1E4B-B81E-E383EAC32679}" type="slidenum">
              <a:rPr lang="en-KR" smtClean="0"/>
              <a:pPr/>
              <a:t>7</a:t>
            </a:fld>
            <a:r>
              <a:rPr lang="en-KR"/>
              <a:t> / </a:t>
            </a:r>
            <a:r>
              <a:rPr lang="en-US" altLang="ko-KR"/>
              <a:t>22</a:t>
            </a:r>
            <a:endParaRPr lang="en-KR" dirty="0"/>
          </a:p>
        </p:txBody>
      </p:sp>
    </p:spTree>
    <p:extLst>
      <p:ext uri="{BB962C8B-B14F-4D97-AF65-F5344CB8AC3E}">
        <p14:creationId xmlns:p14="http://schemas.microsoft.com/office/powerpoint/2010/main" val="407595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11743943" cy="5527739"/>
          </a:xfrm>
        </p:spPr>
        <p:txBody>
          <a:bodyPr>
            <a:normAutofit/>
          </a:bodyPr>
          <a:lstStyle/>
          <a:p>
            <a:pPr>
              <a:buFont typeface="+mj-lt"/>
              <a:buAutoNum type="arabicPeriod"/>
            </a:pPr>
            <a:r>
              <a:rPr lang="en-US" altLang="ko-KR" dirty="0"/>
              <a:t>Deep Compression </a:t>
            </a:r>
            <a:r>
              <a:rPr lang="ko-KR" altLang="en-US" dirty="0"/>
              <a:t>구현 </a:t>
            </a:r>
          </a:p>
          <a:p>
            <a:pPr lvl="1">
              <a:buFont typeface="+mj-lt"/>
              <a:buAutoNum type="arabicPeriod" startAt="2"/>
            </a:pPr>
            <a:r>
              <a:rPr lang="en-US" dirty="0"/>
              <a:t>Trained Quantization and Weight Sharing</a:t>
            </a:r>
            <a:endParaRPr lang="en-US" altLang="ko-KR" dirty="0"/>
          </a:p>
          <a:p>
            <a:pPr marL="1200150" lvl="2" indent="-285750">
              <a:buFont typeface="+mj-lt"/>
              <a:buAutoNum type="arabicPeriod"/>
            </a:pPr>
            <a:r>
              <a:rPr lang="en-US" dirty="0"/>
              <a:t>Implement</a:t>
            </a:r>
            <a:r>
              <a:rPr lang="ko-KR" altLang="en-US" dirty="0"/>
              <a:t> </a:t>
            </a:r>
            <a:r>
              <a:rPr lang="en-US" altLang="ko-KR" dirty="0"/>
              <a:t>(1/2)</a:t>
            </a:r>
            <a:r>
              <a:rPr lang="en-US" dirty="0"/>
              <a:t>	</a:t>
            </a:r>
          </a:p>
          <a:p>
            <a:pPr marL="1657350" lvl="3" indent="-285750">
              <a:buFont typeface="+mj-lt"/>
              <a:buAutoNum type="arabicPeriod"/>
            </a:pPr>
            <a:r>
              <a:rPr lang="en-US" dirty="0"/>
              <a:t>Pruned network</a:t>
            </a:r>
            <a:r>
              <a:rPr lang="ko-KR" altLang="en-US" dirty="0"/>
              <a:t>에 </a:t>
            </a:r>
            <a:r>
              <a:rPr lang="en-US" dirty="0"/>
              <a:t>Weight</a:t>
            </a:r>
            <a:r>
              <a:rPr lang="ko-KR" altLang="en-US" dirty="0"/>
              <a:t>에 대해 </a:t>
            </a:r>
            <a:r>
              <a:rPr lang="en-US" dirty="0"/>
              <a:t>Quantization and weight sharing</a:t>
            </a:r>
            <a:r>
              <a:rPr lang="ko-KR" altLang="en-US" dirty="0"/>
              <a:t>을 통해 더 압축할 수 있음</a:t>
            </a:r>
            <a:r>
              <a:rPr lang="en-US" altLang="ko-KR" dirty="0"/>
              <a:t>. </a:t>
            </a:r>
          </a:p>
          <a:p>
            <a:pPr lvl="3">
              <a:buFont typeface="+mj-lt"/>
              <a:buAutoNum type="arabicPeriod"/>
            </a:pPr>
            <a:r>
              <a:rPr lang="ko-KR" altLang="en-US" dirty="0"/>
              <a:t>한 </a:t>
            </a:r>
            <a:r>
              <a:rPr lang="en-US" dirty="0"/>
              <a:t>Layer</a:t>
            </a:r>
            <a:r>
              <a:rPr lang="ko-KR" altLang="en-US" dirty="0"/>
              <a:t>의 </a:t>
            </a:r>
            <a:r>
              <a:rPr lang="en-US" dirty="0"/>
              <a:t>Weight</a:t>
            </a:r>
            <a:r>
              <a:rPr lang="ko-KR" altLang="en-US" dirty="0"/>
              <a:t>와 </a:t>
            </a:r>
            <a:r>
              <a:rPr lang="en-US" dirty="0"/>
              <a:t>Gradient</a:t>
            </a:r>
            <a:r>
              <a:rPr lang="ko-KR" altLang="en-US" dirty="0"/>
              <a:t>에 대해 각각 </a:t>
            </a:r>
            <a:r>
              <a:rPr lang="en-US" dirty="0"/>
              <a:t>Quantization</a:t>
            </a:r>
            <a:r>
              <a:rPr lang="ko-KR" altLang="en-US" dirty="0"/>
              <a:t>을 진행함</a:t>
            </a:r>
            <a:r>
              <a:rPr lang="en-US" altLang="ko-KR" dirty="0"/>
              <a:t>. </a:t>
            </a:r>
            <a:r>
              <a:rPr lang="ko-KR" altLang="en-US" b="1" dirty="0"/>
              <a:t>비슷한 값의 </a:t>
            </a:r>
            <a:r>
              <a:rPr lang="en-US" b="1" dirty="0"/>
              <a:t>Weight</a:t>
            </a:r>
            <a:r>
              <a:rPr lang="ko-KR" altLang="en-US" b="1" dirty="0"/>
              <a:t>들은 </a:t>
            </a:r>
            <a:r>
              <a:rPr lang="en-US" b="1" dirty="0"/>
              <a:t>Same value</a:t>
            </a:r>
            <a:r>
              <a:rPr lang="ko-KR" altLang="en-US" b="1" dirty="0"/>
              <a:t>로 통일되는데</a:t>
            </a:r>
            <a:r>
              <a:rPr lang="en-US" altLang="ko-KR" dirty="0"/>
              <a:t>, </a:t>
            </a:r>
            <a:r>
              <a:rPr lang="ko-KR" altLang="en-US" dirty="0"/>
              <a:t>이 값을 </a:t>
            </a:r>
            <a:r>
              <a:rPr lang="en-US" dirty="0"/>
              <a:t>Shared Weight</a:t>
            </a:r>
            <a:r>
              <a:rPr lang="ko-KR" altLang="en-US" dirty="0" err="1"/>
              <a:t>라고</a:t>
            </a:r>
            <a:r>
              <a:rPr lang="ko-KR" altLang="en-US" dirty="0"/>
              <a:t> 표현함</a:t>
            </a:r>
            <a:r>
              <a:rPr lang="en-US" altLang="ko-KR" dirty="0"/>
              <a:t>.</a:t>
            </a:r>
          </a:p>
          <a:p>
            <a:pPr lvl="3">
              <a:buFont typeface="+mj-lt"/>
              <a:buAutoNum type="arabicPeriod"/>
            </a:pPr>
            <a:r>
              <a:rPr lang="en-US" b="1" dirty="0"/>
              <a:t>W = W - Learning Rate * </a:t>
            </a:r>
            <a:r>
              <a:rPr lang="en-US" b="1" dirty="0" err="1"/>
              <a:t>dW</a:t>
            </a:r>
            <a:r>
              <a:rPr lang="ko-KR" altLang="en-US" dirty="0"/>
              <a:t>을 통해 </a:t>
            </a:r>
            <a:r>
              <a:rPr lang="en-US" dirty="0"/>
              <a:t>Parameters Update</a:t>
            </a:r>
            <a:r>
              <a:rPr lang="ko-KR" altLang="en-US" dirty="0" err="1"/>
              <a:t>를</a:t>
            </a:r>
            <a:r>
              <a:rPr lang="ko-KR" altLang="en-US" dirty="0"/>
              <a:t> 함</a:t>
            </a:r>
            <a:r>
              <a:rPr lang="en-US" altLang="ko-KR" dirty="0"/>
              <a:t>.</a:t>
            </a:r>
          </a:p>
          <a:p>
            <a:pPr lvl="3">
              <a:buFont typeface="+mj-lt"/>
              <a:buAutoNum type="arabicPeriod"/>
            </a:pPr>
            <a:r>
              <a:rPr lang="ko-KR" altLang="en-US" dirty="0"/>
              <a:t>결과적으로 각 </a:t>
            </a:r>
            <a:r>
              <a:rPr lang="en-US" dirty="0"/>
              <a:t>Layer</a:t>
            </a:r>
            <a:r>
              <a:rPr lang="ko-KR" altLang="en-US" dirty="0"/>
              <a:t>들의 </a:t>
            </a:r>
            <a:r>
              <a:rPr lang="en-US" dirty="0"/>
              <a:t>Weight</a:t>
            </a:r>
            <a:r>
              <a:rPr lang="ko-KR" altLang="en-US" dirty="0" err="1"/>
              <a:t>를</a:t>
            </a:r>
            <a:r>
              <a:rPr lang="ko-KR" altLang="en-US" dirty="0"/>
              <a:t> 표현하는데 필요한 값의 개수가 감소함</a:t>
            </a:r>
            <a:r>
              <a:rPr lang="en-US" altLang="ko-KR" dirty="0"/>
              <a:t>. </a:t>
            </a:r>
            <a:r>
              <a:rPr lang="ko-KR" altLang="en-US" dirty="0"/>
              <a:t>어디에 어느 </a:t>
            </a:r>
            <a:r>
              <a:rPr lang="en-US" dirty="0"/>
              <a:t>Shared weight</a:t>
            </a:r>
            <a:r>
              <a:rPr lang="ko-KR" altLang="en-US" dirty="0"/>
              <a:t>인지 알 수 있을 </a:t>
            </a:r>
            <a:r>
              <a:rPr lang="en-US" dirty="0"/>
              <a:t>cluster index</a:t>
            </a:r>
            <a:r>
              <a:rPr lang="ko-KR" altLang="en-US" dirty="0"/>
              <a:t>와 </a:t>
            </a:r>
            <a:r>
              <a:rPr lang="en-US" dirty="0"/>
              <a:t>centroids vector</a:t>
            </a:r>
            <a:r>
              <a:rPr lang="ko-KR" altLang="en-US" dirty="0"/>
              <a:t>만 있으면</a:t>
            </a:r>
            <a:r>
              <a:rPr lang="en-US" altLang="ko-KR" dirty="0"/>
              <a:t>, </a:t>
            </a:r>
            <a:r>
              <a:rPr lang="en-US" dirty="0"/>
              <a:t>Quantized Layer</a:t>
            </a:r>
            <a:r>
              <a:rPr lang="ko-KR" altLang="en-US" dirty="0" err="1"/>
              <a:t>를</a:t>
            </a:r>
            <a:r>
              <a:rPr lang="ko-KR" altLang="en-US" dirty="0"/>
              <a:t> 표현할 수 있기 때문임</a:t>
            </a:r>
            <a:r>
              <a:rPr lang="en-US" altLang="ko-KR" dirty="0"/>
              <a:t>.</a:t>
            </a:r>
          </a:p>
          <a:p>
            <a:pPr marL="1657350" lvl="3" indent="-285750">
              <a:buFont typeface="+mj-lt"/>
              <a:buAutoNum type="arabicPeriod"/>
            </a:pPr>
            <a:endParaRPr lang="en-US" altLang="ko-KR" dirty="0"/>
          </a:p>
          <a:p>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79DDA426-088F-0C4B-9BE8-2E4E3D696905}"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a:t>Embedded AI LAB, INU</a:t>
            </a:r>
            <a:endParaRPr lang="en-KR" dirty="0"/>
          </a:p>
        </p:txBody>
      </p:sp>
      <p:pic>
        <p:nvPicPr>
          <p:cNvPr id="7" name="Picture 6">
            <a:extLst>
              <a:ext uri="{FF2B5EF4-FFF2-40B4-BE49-F238E27FC236}">
                <a16:creationId xmlns:a16="http://schemas.microsoft.com/office/drawing/2014/main" id="{0CB51F35-5004-DAC0-6A4F-F3EA66BDF60F}"/>
              </a:ext>
            </a:extLst>
          </p:cNvPr>
          <p:cNvPicPr>
            <a:picLocks noChangeAspect="1"/>
          </p:cNvPicPr>
          <p:nvPr/>
        </p:nvPicPr>
        <p:blipFill>
          <a:blip r:embed="rId2"/>
          <a:stretch>
            <a:fillRect/>
          </a:stretch>
        </p:blipFill>
        <p:spPr>
          <a:xfrm>
            <a:off x="3390246" y="3429000"/>
            <a:ext cx="5437416" cy="2985129"/>
          </a:xfrm>
          <a:prstGeom prst="rect">
            <a:avLst/>
          </a:prstGeom>
          <a:ln>
            <a:solidFill>
              <a:schemeClr val="tx1"/>
            </a:solidFill>
          </a:ln>
        </p:spPr>
      </p:pic>
      <p:sp>
        <p:nvSpPr>
          <p:cNvPr id="11" name="Slide Number Placeholder 10">
            <a:extLst>
              <a:ext uri="{FF2B5EF4-FFF2-40B4-BE49-F238E27FC236}">
                <a16:creationId xmlns:a16="http://schemas.microsoft.com/office/drawing/2014/main" id="{5802E146-8FD6-93DF-8ED9-91E5EDD2C452}"/>
              </a:ext>
            </a:extLst>
          </p:cNvPr>
          <p:cNvSpPr>
            <a:spLocks noGrp="1"/>
          </p:cNvSpPr>
          <p:nvPr>
            <p:ph type="sldNum" sz="quarter" idx="12"/>
          </p:nvPr>
        </p:nvSpPr>
        <p:spPr/>
        <p:txBody>
          <a:bodyPr/>
          <a:lstStyle/>
          <a:p>
            <a:fld id="{4253088D-31C3-1E4B-B81E-E383EAC32679}" type="slidenum">
              <a:rPr lang="en-KR" smtClean="0"/>
              <a:pPr/>
              <a:t>8</a:t>
            </a:fld>
            <a:r>
              <a:rPr lang="en-KR"/>
              <a:t> / </a:t>
            </a:r>
            <a:r>
              <a:rPr lang="en-US" altLang="ko-KR"/>
              <a:t>22</a:t>
            </a:r>
            <a:endParaRPr lang="en-KR" dirty="0"/>
          </a:p>
        </p:txBody>
      </p:sp>
    </p:spTree>
    <p:extLst>
      <p:ext uri="{BB962C8B-B14F-4D97-AF65-F5344CB8AC3E}">
        <p14:creationId xmlns:p14="http://schemas.microsoft.com/office/powerpoint/2010/main" val="658410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EC58-EC3D-3012-2AB1-CDC9117A4472}"/>
              </a:ext>
            </a:extLst>
          </p:cNvPr>
          <p:cNvSpPr>
            <a:spLocks noGrp="1"/>
          </p:cNvSpPr>
          <p:nvPr>
            <p:ph type="title"/>
          </p:nvPr>
        </p:nvSpPr>
        <p:spPr/>
        <p:txBody>
          <a:bodyPr/>
          <a:lstStyle/>
          <a:p>
            <a:r>
              <a:rPr lang="en-US" altLang="ko-KR" dirty="0"/>
              <a:t>2. </a:t>
            </a:r>
            <a:r>
              <a:rPr lang="ko-KR" altLang="en-US" dirty="0"/>
              <a:t>본론</a:t>
            </a:r>
            <a:endParaRPr lang="en-KR" dirty="0"/>
          </a:p>
        </p:txBody>
      </p:sp>
      <p:sp>
        <p:nvSpPr>
          <p:cNvPr id="3" name="Content Placeholder 2">
            <a:extLst>
              <a:ext uri="{FF2B5EF4-FFF2-40B4-BE49-F238E27FC236}">
                <a16:creationId xmlns:a16="http://schemas.microsoft.com/office/drawing/2014/main" id="{47922E44-C9D6-736F-57F0-41F2111AD575}"/>
              </a:ext>
            </a:extLst>
          </p:cNvPr>
          <p:cNvSpPr>
            <a:spLocks noGrp="1"/>
          </p:cNvSpPr>
          <p:nvPr>
            <p:ph idx="1"/>
          </p:nvPr>
        </p:nvSpPr>
        <p:spPr>
          <a:xfrm>
            <a:off x="224027" y="649224"/>
            <a:ext cx="11743943" cy="5527739"/>
          </a:xfrm>
        </p:spPr>
        <p:txBody>
          <a:bodyPr>
            <a:normAutofit/>
          </a:bodyPr>
          <a:lstStyle/>
          <a:p>
            <a:pPr>
              <a:buFont typeface="+mj-lt"/>
              <a:buAutoNum type="arabicPeriod"/>
            </a:pPr>
            <a:r>
              <a:rPr lang="en-US" altLang="ko-KR" dirty="0"/>
              <a:t>Deep Compression </a:t>
            </a:r>
            <a:r>
              <a:rPr lang="ko-KR" altLang="en-US" dirty="0"/>
              <a:t>구현 </a:t>
            </a:r>
          </a:p>
          <a:p>
            <a:pPr lvl="1">
              <a:buFont typeface="+mj-lt"/>
              <a:buAutoNum type="arabicPeriod" startAt="2"/>
            </a:pPr>
            <a:r>
              <a:rPr lang="en-US" dirty="0"/>
              <a:t>Trained Quantization and Weight Sharing</a:t>
            </a:r>
            <a:endParaRPr lang="en-US" altLang="ko-KR" dirty="0"/>
          </a:p>
          <a:p>
            <a:pPr marL="1200150" lvl="2" indent="-285750">
              <a:buFont typeface="+mj-lt"/>
              <a:buAutoNum type="arabicPeriod"/>
            </a:pPr>
            <a:r>
              <a:rPr lang="en-US" dirty="0"/>
              <a:t>Implement</a:t>
            </a:r>
            <a:r>
              <a:rPr lang="ko-KR" altLang="en-US" dirty="0"/>
              <a:t> </a:t>
            </a:r>
            <a:r>
              <a:rPr lang="en-US" altLang="ko-KR" dirty="0"/>
              <a:t>(2/2)</a:t>
            </a:r>
            <a:r>
              <a:rPr lang="en-US" dirty="0"/>
              <a:t>	</a:t>
            </a:r>
          </a:p>
          <a:p>
            <a:pPr marL="1657350" lvl="3" indent="-285750">
              <a:buFont typeface="+mj-lt"/>
              <a:buAutoNum type="arabicPeriod"/>
            </a:pPr>
            <a:r>
              <a:rPr lang="ko-KR" altLang="en-US" dirty="0"/>
              <a:t>이전엔 </a:t>
            </a:r>
            <a:r>
              <a:rPr lang="en-US" altLang="ko-KR" dirty="0"/>
              <a:t>(4,4)</a:t>
            </a:r>
            <a:r>
              <a:rPr lang="ko-KR" altLang="en-US" dirty="0"/>
              <a:t>의 </a:t>
            </a:r>
            <a:r>
              <a:rPr lang="en-US" dirty="0"/>
              <a:t>W</a:t>
            </a:r>
            <a:r>
              <a:rPr lang="ko-KR" altLang="en-US" dirty="0" err="1"/>
              <a:t>를</a:t>
            </a:r>
            <a:r>
              <a:rPr lang="ko-KR" altLang="en-US" dirty="0"/>
              <a:t> 표현하는 데에 </a:t>
            </a:r>
            <a:r>
              <a:rPr lang="en-US" altLang="ko-KR" dirty="0"/>
              <a:t>16</a:t>
            </a:r>
            <a:r>
              <a:rPr lang="ko-KR" altLang="en-US" dirty="0"/>
              <a:t>개의 </a:t>
            </a:r>
            <a:r>
              <a:rPr lang="en-US" altLang="ko-KR" dirty="0"/>
              <a:t>32</a:t>
            </a:r>
            <a:r>
              <a:rPr lang="en-US" dirty="0"/>
              <a:t>bit float</a:t>
            </a:r>
            <a:r>
              <a:rPr lang="ko-KR" altLang="en-US" dirty="0"/>
              <a:t>이 필요했지만</a:t>
            </a:r>
            <a:r>
              <a:rPr lang="en-US" altLang="ko-KR" dirty="0"/>
              <a:t>, </a:t>
            </a:r>
            <a:r>
              <a:rPr lang="ko-KR" altLang="en-US" dirty="0"/>
              <a:t>지금은 </a:t>
            </a:r>
            <a:r>
              <a:rPr lang="en-US" altLang="ko-KR" dirty="0"/>
              <a:t>16</a:t>
            </a:r>
            <a:r>
              <a:rPr lang="ko-KR" altLang="en-US" dirty="0"/>
              <a:t>개의 </a:t>
            </a:r>
            <a:r>
              <a:rPr lang="en-US" altLang="ko-KR" dirty="0"/>
              <a:t>2-</a:t>
            </a:r>
            <a:r>
              <a:rPr lang="en-US" dirty="0"/>
              <a:t>Bit</a:t>
            </a:r>
            <a:r>
              <a:rPr lang="ko-KR" altLang="en-US" dirty="0"/>
              <a:t> </a:t>
            </a:r>
            <a:r>
              <a:rPr lang="en-US" dirty="0"/>
              <a:t>Cluster index</a:t>
            </a:r>
            <a:r>
              <a:rPr lang="ko-KR" altLang="en-US" dirty="0"/>
              <a:t>와 </a:t>
            </a:r>
            <a:r>
              <a:rPr lang="en-US" altLang="ko-KR" dirty="0"/>
              <a:t>4</a:t>
            </a:r>
            <a:r>
              <a:rPr lang="ko-KR" altLang="en-US" dirty="0"/>
              <a:t>개의 </a:t>
            </a:r>
            <a:r>
              <a:rPr lang="en-US" altLang="ko-KR" dirty="0"/>
              <a:t>32</a:t>
            </a:r>
            <a:r>
              <a:rPr lang="en-US" dirty="0"/>
              <a:t>bit float</a:t>
            </a:r>
            <a:r>
              <a:rPr lang="ko-KR" altLang="en-US" dirty="0" err="1"/>
              <a:t>으로</a:t>
            </a:r>
            <a:r>
              <a:rPr lang="ko-KR" altLang="en-US" dirty="0"/>
              <a:t> 표현할 수 있게 됨</a:t>
            </a:r>
            <a:r>
              <a:rPr lang="en-US" altLang="ko-KR" dirty="0"/>
              <a:t>.</a:t>
            </a:r>
          </a:p>
          <a:p>
            <a:pPr lvl="4">
              <a:buFont typeface="+mj-lt"/>
              <a:buAutoNum type="arabicPeriod"/>
            </a:pPr>
            <a:r>
              <a:rPr lang="en-US" dirty="0"/>
              <a:t>n = #Original Connection. (#Pruned Weight)</a:t>
            </a:r>
          </a:p>
          <a:p>
            <a:pPr lvl="4">
              <a:buFont typeface="+mj-lt"/>
              <a:buAutoNum type="arabicPeriod"/>
            </a:pPr>
            <a:r>
              <a:rPr lang="en-US" dirty="0"/>
              <a:t>b = Representation Bits</a:t>
            </a:r>
          </a:p>
          <a:p>
            <a:pPr lvl="4">
              <a:buFont typeface="+mj-lt"/>
              <a:buAutoNum type="arabicPeriod"/>
            </a:pPr>
            <a:r>
              <a:rPr lang="en-US" dirty="0"/>
              <a:t>k = #Shared Weight </a:t>
            </a:r>
          </a:p>
          <a:p>
            <a:pPr lvl="4">
              <a:buFont typeface="+mj-lt"/>
              <a:buAutoNum type="arabicPeriod"/>
            </a:pPr>
            <a:r>
              <a:rPr lang="en-US" dirty="0"/>
              <a:t>k-mean clustering</a:t>
            </a:r>
            <a:r>
              <a:rPr lang="ko-KR" altLang="en-US" dirty="0"/>
              <a:t>을 통해 각 </a:t>
            </a:r>
            <a:r>
              <a:rPr lang="en-US" dirty="0"/>
              <a:t>layer</a:t>
            </a:r>
            <a:r>
              <a:rPr lang="ko-KR" altLang="en-US" dirty="0"/>
              <a:t>의 </a:t>
            </a:r>
            <a:r>
              <a:rPr lang="en-US" dirty="0"/>
              <a:t>Shared weights</a:t>
            </a:r>
            <a:r>
              <a:rPr lang="ko-KR" altLang="en-US" dirty="0" err="1"/>
              <a:t>를</a:t>
            </a:r>
            <a:r>
              <a:rPr lang="ko-KR" altLang="en-US" dirty="0"/>
              <a:t> 어느 정도로 할 지 결정함</a:t>
            </a:r>
            <a:r>
              <a:rPr lang="en-US" altLang="ko-KR" dirty="0"/>
              <a:t>. “</a:t>
            </a:r>
            <a:r>
              <a:rPr lang="en-US" dirty="0"/>
              <a:t>Within-cluster sum of squares” (WCSS)</a:t>
            </a:r>
            <a:r>
              <a:rPr lang="ko-KR" altLang="en-US" dirty="0" err="1"/>
              <a:t>를</a:t>
            </a:r>
            <a:r>
              <a:rPr lang="ko-KR" altLang="en-US" dirty="0"/>
              <a:t> 이용함</a:t>
            </a:r>
            <a:r>
              <a:rPr lang="en-US" altLang="ko-KR" dirty="0"/>
              <a:t>.</a:t>
            </a:r>
          </a:p>
          <a:p>
            <a:pPr lvl="3">
              <a:buFont typeface="+mj-lt"/>
              <a:buAutoNum type="arabicPeriod"/>
            </a:pPr>
            <a:r>
              <a:rPr lang="en-US" dirty="0"/>
              <a:t>Quantization Level</a:t>
            </a:r>
            <a:r>
              <a:rPr lang="ko-KR" altLang="en-US" dirty="0"/>
              <a:t>은 </a:t>
            </a:r>
            <a:r>
              <a:rPr lang="en-US" dirty="0"/>
              <a:t>AlexNet</a:t>
            </a:r>
            <a:r>
              <a:rPr lang="ko-KR" altLang="en-US" dirty="0"/>
              <a:t>에서 </a:t>
            </a:r>
            <a:r>
              <a:rPr lang="en-US" dirty="0"/>
              <a:t>CONV Layer</a:t>
            </a:r>
            <a:r>
              <a:rPr lang="ko-KR" altLang="en-US" dirty="0"/>
              <a:t>에 대해 </a:t>
            </a:r>
            <a:r>
              <a:rPr lang="en-US" altLang="ko-KR" dirty="0"/>
              <a:t>8-</a:t>
            </a:r>
            <a:r>
              <a:rPr lang="en-US" dirty="0"/>
              <a:t>Bits, FC Layer</a:t>
            </a:r>
            <a:r>
              <a:rPr lang="ko-KR" altLang="en-US" dirty="0"/>
              <a:t>에 대해 </a:t>
            </a:r>
            <a:r>
              <a:rPr lang="en-US" altLang="ko-KR" dirty="0"/>
              <a:t>5-</a:t>
            </a:r>
            <a:r>
              <a:rPr lang="en-US" dirty="0"/>
              <a:t>Bits</a:t>
            </a:r>
            <a:r>
              <a:rPr lang="ko-KR" altLang="en-US" dirty="0"/>
              <a:t>로 설정함</a:t>
            </a:r>
            <a:r>
              <a:rPr lang="en-US" altLang="ko-KR" dirty="0"/>
              <a:t>. </a:t>
            </a:r>
          </a:p>
          <a:p>
            <a:pPr lvl="4"/>
            <a:r>
              <a:rPr lang="en-US" dirty="0"/>
              <a:t>Compression Rate = 16</a:t>
            </a:r>
            <a:r>
              <a:rPr lang="ko-KR" altLang="en-US" dirty="0"/>
              <a:t>*</a:t>
            </a:r>
            <a:r>
              <a:rPr lang="en-US" dirty="0"/>
              <a:t>32</a:t>
            </a:r>
            <a:r>
              <a:rPr lang="en-US" altLang="ko-KR" dirty="0"/>
              <a:t>/</a:t>
            </a:r>
            <a:r>
              <a:rPr lang="en-US" dirty="0"/>
              <a:t>(2</a:t>
            </a:r>
            <a:r>
              <a:rPr lang="ko-KR" altLang="en-US" dirty="0"/>
              <a:t>*</a:t>
            </a:r>
            <a:r>
              <a:rPr lang="en-US" dirty="0"/>
              <a:t>16+4*32) = 3.2</a:t>
            </a:r>
            <a:r>
              <a:rPr lang="ko-KR" altLang="en-US" dirty="0"/>
              <a:t>배 감소함</a:t>
            </a:r>
            <a:r>
              <a:rPr lang="en-US" altLang="ko-KR" dirty="0"/>
              <a:t>. (</a:t>
            </a:r>
            <a:r>
              <a:rPr lang="en-US" dirty="0"/>
              <a:t>n = 16, b = 32, k = 4)</a:t>
            </a:r>
          </a:p>
          <a:p>
            <a:pPr lvl="3">
              <a:buFont typeface="+mj-lt"/>
              <a:buAutoNum type="arabicPeriod"/>
            </a:pPr>
            <a:endParaRPr lang="en-US" altLang="ko-KR" dirty="0"/>
          </a:p>
          <a:p>
            <a:pPr marL="3943350" lvl="8" indent="-285750">
              <a:buFont typeface="+mj-lt"/>
              <a:buAutoNum type="arabicPeriod"/>
            </a:pPr>
            <a:endParaRPr lang="en-US" altLang="ko-KR" dirty="0"/>
          </a:p>
          <a:p>
            <a:endParaRPr lang="en-KR" dirty="0"/>
          </a:p>
        </p:txBody>
      </p:sp>
      <p:sp>
        <p:nvSpPr>
          <p:cNvPr id="4" name="Date Placeholder 3">
            <a:extLst>
              <a:ext uri="{FF2B5EF4-FFF2-40B4-BE49-F238E27FC236}">
                <a16:creationId xmlns:a16="http://schemas.microsoft.com/office/drawing/2014/main" id="{EF184A4D-99B6-D708-FBE3-6EB3883F17C6}"/>
              </a:ext>
            </a:extLst>
          </p:cNvPr>
          <p:cNvSpPr>
            <a:spLocks noGrp="1"/>
          </p:cNvSpPr>
          <p:nvPr>
            <p:ph type="dt" sz="half" idx="10"/>
          </p:nvPr>
        </p:nvSpPr>
        <p:spPr/>
        <p:txBody>
          <a:bodyPr/>
          <a:lstStyle/>
          <a:p>
            <a:fld id="{F577278A-B482-D949-9E94-8346C7F20534}" type="datetime4">
              <a:rPr lang="en-US" smtClean="0"/>
              <a:t>November 2, 2023</a:t>
            </a:fld>
            <a:endParaRPr lang="en-KR" dirty="0"/>
          </a:p>
        </p:txBody>
      </p:sp>
      <p:sp>
        <p:nvSpPr>
          <p:cNvPr id="5" name="Footer Placeholder 4">
            <a:extLst>
              <a:ext uri="{FF2B5EF4-FFF2-40B4-BE49-F238E27FC236}">
                <a16:creationId xmlns:a16="http://schemas.microsoft.com/office/drawing/2014/main" id="{FB8AE986-E01E-2055-98E2-449003EF0812}"/>
              </a:ext>
            </a:extLst>
          </p:cNvPr>
          <p:cNvSpPr>
            <a:spLocks noGrp="1"/>
          </p:cNvSpPr>
          <p:nvPr>
            <p:ph type="ftr" sz="quarter" idx="11"/>
          </p:nvPr>
        </p:nvSpPr>
        <p:spPr/>
        <p:txBody>
          <a:bodyPr/>
          <a:lstStyle/>
          <a:p>
            <a:r>
              <a:rPr lang="en-US"/>
              <a:t>Embedded AI LAB, INU</a:t>
            </a:r>
            <a:endParaRPr lang="en-KR" dirty="0"/>
          </a:p>
        </p:txBody>
      </p:sp>
      <p:pic>
        <p:nvPicPr>
          <p:cNvPr id="10" name="Picture 9">
            <a:extLst>
              <a:ext uri="{FF2B5EF4-FFF2-40B4-BE49-F238E27FC236}">
                <a16:creationId xmlns:a16="http://schemas.microsoft.com/office/drawing/2014/main" id="{970020F2-133E-9118-7B7B-B0CD2C71041A}"/>
              </a:ext>
            </a:extLst>
          </p:cNvPr>
          <p:cNvPicPr>
            <a:picLocks noChangeAspect="1"/>
          </p:cNvPicPr>
          <p:nvPr/>
        </p:nvPicPr>
        <p:blipFill>
          <a:blip r:embed="rId2"/>
          <a:stretch>
            <a:fillRect/>
          </a:stretch>
        </p:blipFill>
        <p:spPr>
          <a:xfrm>
            <a:off x="4698998" y="4495628"/>
            <a:ext cx="2794000" cy="1016000"/>
          </a:xfrm>
          <a:prstGeom prst="rect">
            <a:avLst/>
          </a:prstGeom>
          <a:ln>
            <a:solidFill>
              <a:schemeClr val="tx1"/>
            </a:solidFill>
          </a:ln>
        </p:spPr>
      </p:pic>
      <p:pic>
        <p:nvPicPr>
          <p:cNvPr id="11" name="Picture 10">
            <a:extLst>
              <a:ext uri="{FF2B5EF4-FFF2-40B4-BE49-F238E27FC236}">
                <a16:creationId xmlns:a16="http://schemas.microsoft.com/office/drawing/2014/main" id="{5A187EFB-AD91-79E1-6A68-32445595060D}"/>
              </a:ext>
            </a:extLst>
          </p:cNvPr>
          <p:cNvPicPr>
            <a:picLocks noChangeAspect="1"/>
          </p:cNvPicPr>
          <p:nvPr/>
        </p:nvPicPr>
        <p:blipFill rotWithShape="1">
          <a:blip r:embed="rId3"/>
          <a:srcRect l="47867"/>
          <a:stretch/>
        </p:blipFill>
        <p:spPr>
          <a:xfrm>
            <a:off x="8319720" y="4238334"/>
            <a:ext cx="1609595" cy="1530587"/>
          </a:xfrm>
          <a:prstGeom prst="rect">
            <a:avLst/>
          </a:prstGeom>
          <a:ln>
            <a:solidFill>
              <a:schemeClr val="tx1"/>
            </a:solidFill>
          </a:ln>
        </p:spPr>
      </p:pic>
      <p:pic>
        <p:nvPicPr>
          <p:cNvPr id="12" name="Picture 11">
            <a:extLst>
              <a:ext uri="{FF2B5EF4-FFF2-40B4-BE49-F238E27FC236}">
                <a16:creationId xmlns:a16="http://schemas.microsoft.com/office/drawing/2014/main" id="{1F66EA4E-781D-3A52-2B8E-10CD5C788E29}"/>
              </a:ext>
            </a:extLst>
          </p:cNvPr>
          <p:cNvPicPr>
            <a:picLocks noChangeAspect="1"/>
          </p:cNvPicPr>
          <p:nvPr/>
        </p:nvPicPr>
        <p:blipFill rotWithShape="1">
          <a:blip r:embed="rId3"/>
          <a:srcRect l="2745" t="7603" r="61402" b="4387"/>
          <a:stretch/>
        </p:blipFill>
        <p:spPr>
          <a:xfrm>
            <a:off x="2486416" y="4286040"/>
            <a:ext cx="1257762" cy="1530587"/>
          </a:xfrm>
          <a:prstGeom prst="rect">
            <a:avLst/>
          </a:prstGeom>
          <a:ln>
            <a:solidFill>
              <a:schemeClr val="tx1"/>
            </a:solidFill>
          </a:ln>
        </p:spPr>
      </p:pic>
      <p:sp>
        <p:nvSpPr>
          <p:cNvPr id="15" name="Slide Number Placeholder 14">
            <a:extLst>
              <a:ext uri="{FF2B5EF4-FFF2-40B4-BE49-F238E27FC236}">
                <a16:creationId xmlns:a16="http://schemas.microsoft.com/office/drawing/2014/main" id="{E1654084-20E4-EE17-5CDF-DABA95F0728E}"/>
              </a:ext>
            </a:extLst>
          </p:cNvPr>
          <p:cNvSpPr>
            <a:spLocks noGrp="1"/>
          </p:cNvSpPr>
          <p:nvPr>
            <p:ph type="sldNum" sz="quarter" idx="12"/>
          </p:nvPr>
        </p:nvSpPr>
        <p:spPr/>
        <p:txBody>
          <a:bodyPr/>
          <a:lstStyle/>
          <a:p>
            <a:fld id="{4253088D-31C3-1E4B-B81E-E383EAC32679}" type="slidenum">
              <a:rPr lang="en-KR" smtClean="0"/>
              <a:pPr/>
              <a:t>9</a:t>
            </a:fld>
            <a:r>
              <a:rPr lang="en-KR"/>
              <a:t> / </a:t>
            </a:r>
            <a:r>
              <a:rPr lang="en-US" altLang="ko-KR"/>
              <a:t>22</a:t>
            </a:r>
            <a:endParaRPr lang="en-KR" dirty="0"/>
          </a:p>
        </p:txBody>
      </p:sp>
    </p:spTree>
    <p:extLst>
      <p:ext uri="{BB962C8B-B14F-4D97-AF65-F5344CB8AC3E}">
        <p14:creationId xmlns:p14="http://schemas.microsoft.com/office/powerpoint/2010/main" val="19255732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15650</TotalTime>
  <Words>2613</Words>
  <Application>Microsoft Macintosh PowerPoint</Application>
  <PresentationFormat>Widescreen</PresentationFormat>
  <Paragraphs>266</Paragraphs>
  <Slides>22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Malgun Gothic</vt:lpstr>
      <vt:lpstr>Arial</vt:lpstr>
      <vt:lpstr>Calibri</vt:lpstr>
      <vt:lpstr>Custom Design</vt:lpstr>
      <vt:lpstr>PowerPoint Presentation</vt:lpstr>
      <vt:lpstr>Outline</vt:lpstr>
      <vt:lpstr>1. 서론</vt:lpstr>
      <vt:lpstr>1. 서론</vt:lpstr>
      <vt:lpstr>1. 서론</vt:lpstr>
      <vt:lpstr>1. 서론</vt:lpstr>
      <vt:lpstr>2. 본론</vt:lpstr>
      <vt:lpstr>2. 본론</vt:lpstr>
      <vt:lpstr>2. 본론</vt:lpstr>
      <vt:lpstr>2. 본론</vt:lpstr>
      <vt:lpstr>2. 본론</vt:lpstr>
      <vt:lpstr>2. 본론</vt:lpstr>
      <vt:lpstr>2. 본론</vt:lpstr>
      <vt:lpstr>2. 본론</vt:lpstr>
      <vt:lpstr>2. 본론</vt:lpstr>
      <vt:lpstr>2. 본론</vt:lpstr>
      <vt:lpstr>2. 본론</vt:lpstr>
      <vt:lpstr>2. 본론</vt:lpstr>
      <vt:lpstr>2. 본론</vt:lpstr>
      <vt:lpstr>2. 본론</vt:lpstr>
      <vt:lpstr>2. 본론</vt:lpstr>
      <vt:lpstr>3. 결론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 Neural Networks and Deep Learning Week 2</dc:title>
  <dc:creator>이지호</dc:creator>
  <cp:lastModifiedBy>이지호</cp:lastModifiedBy>
  <cp:revision>783</cp:revision>
  <dcterms:created xsi:type="dcterms:W3CDTF">2023-06-22T01:53:31Z</dcterms:created>
  <dcterms:modified xsi:type="dcterms:W3CDTF">2023-11-02T13:11:51Z</dcterms:modified>
</cp:coreProperties>
</file>